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344" r:id="rId5"/>
    <p:sldId id="358" r:id="rId6"/>
    <p:sldId id="257" r:id="rId7"/>
    <p:sldId id="367" r:id="rId8"/>
    <p:sldId id="432" r:id="rId9"/>
    <p:sldId id="377" r:id="rId10"/>
    <p:sldId id="354" r:id="rId11"/>
    <p:sldId id="378" r:id="rId12"/>
    <p:sldId id="379" r:id="rId13"/>
    <p:sldId id="380" r:id="rId14"/>
    <p:sldId id="449" r:id="rId15"/>
    <p:sldId id="381" r:id="rId16"/>
    <p:sldId id="369" r:id="rId17"/>
    <p:sldId id="353" r:id="rId18"/>
    <p:sldId id="382" r:id="rId19"/>
    <p:sldId id="383" r:id="rId20"/>
    <p:sldId id="451" r:id="rId21"/>
    <p:sldId id="390" r:id="rId22"/>
    <p:sldId id="356" r:id="rId23"/>
    <p:sldId id="256" r:id="rId24"/>
    <p:sldId id="269" r:id="rId25"/>
    <p:sldId id="452" r:id="rId26"/>
    <p:sldId id="310" r:id="rId27"/>
    <p:sldId id="258" r:id="rId28"/>
    <p:sldId id="262" r:id="rId29"/>
    <p:sldId id="263" r:id="rId30"/>
    <p:sldId id="264" r:id="rId31"/>
    <p:sldId id="280" r:id="rId32"/>
    <p:sldId id="266" r:id="rId33"/>
    <p:sldId id="265" r:id="rId34"/>
    <p:sldId id="311" r:id="rId35"/>
    <p:sldId id="446" r:id="rId36"/>
    <p:sldId id="391" r:id="rId37"/>
    <p:sldId id="365" r:id="rId38"/>
    <p:sldId id="352" r:id="rId39"/>
    <p:sldId id="260" r:id="rId40"/>
    <p:sldId id="350" r:id="rId41"/>
    <p:sldId id="35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86" d="100"/>
          <a:sy n="86"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4D09A9-DA8C-4879-889D-FC6EB1C8E617}"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D5AAF-79A2-4B80-82A9-E7974FC22EE4}" type="slidenum">
              <a:rPr lang="en-GB" smtClean="0"/>
              <a:t>‹#›</a:t>
            </a:fld>
            <a:endParaRPr lang="en-GB"/>
          </a:p>
        </p:txBody>
      </p:sp>
    </p:spTree>
    <p:extLst>
      <p:ext uri="{BB962C8B-B14F-4D97-AF65-F5344CB8AC3E}">
        <p14:creationId xmlns:p14="http://schemas.microsoft.com/office/powerpoint/2010/main" val="486162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186A2-C5C8-4667-9681-A2D17FDD8F24}" type="slidenum">
              <a:rPr lang="en-GB" smtClean="0"/>
              <a:t>5</a:t>
            </a:fld>
            <a:endParaRPr lang="en-GB" dirty="0"/>
          </a:p>
        </p:txBody>
      </p:sp>
    </p:spTree>
    <p:extLst>
      <p:ext uri="{BB962C8B-B14F-4D97-AF65-F5344CB8AC3E}">
        <p14:creationId xmlns:p14="http://schemas.microsoft.com/office/powerpoint/2010/main" val="259199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8268-9EC2-47B2-A0F7-0AEE0B5C48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7C824C-2B4C-44C0-ADCA-4BEE72C9F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2E59E0-93DE-4F31-BB59-B48349DF15A8}"/>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5" name="Footer Placeholder 4">
            <a:extLst>
              <a:ext uri="{FF2B5EF4-FFF2-40B4-BE49-F238E27FC236}">
                <a16:creationId xmlns:a16="http://schemas.microsoft.com/office/drawing/2014/main" id="{4B8FA680-4207-4843-BABA-7A4C3A477E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C83D02-BC59-4B5A-BB3A-A21320439B2C}"/>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216280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6A93-31C2-468F-BC00-B87A63AEC9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48F5FB-1607-4F5F-92B5-E2795A165A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28E346-4A0F-45AE-8BFD-A18E1DBEFFFD}"/>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5" name="Footer Placeholder 4">
            <a:extLst>
              <a:ext uri="{FF2B5EF4-FFF2-40B4-BE49-F238E27FC236}">
                <a16:creationId xmlns:a16="http://schemas.microsoft.com/office/drawing/2014/main" id="{BB4F6E3B-1E12-4795-98B4-5056C835229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EB972C-D6A5-43B7-85C9-2A54B58F5CF4}"/>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321940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23B1A7-B0C1-493D-8D7E-35CC0A1D69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EF089-5270-4833-BFB9-E7728B7DB0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D18AEF-D998-4B81-8ED2-458C0BFB2464}"/>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5" name="Footer Placeholder 4">
            <a:extLst>
              <a:ext uri="{FF2B5EF4-FFF2-40B4-BE49-F238E27FC236}">
                <a16:creationId xmlns:a16="http://schemas.microsoft.com/office/drawing/2014/main" id="{9698AA88-EFE7-4A79-9BE3-6875615E91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FCB3012-8D6C-4787-AAC0-043EDADAFB7C}"/>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352515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410A-75FD-48CB-B503-AC8B04ED98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112A33-6144-4152-A06F-8FE8E2BDFC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1BB0F0-484C-4B47-A17E-2F43F7353705}"/>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5" name="Footer Placeholder 4">
            <a:extLst>
              <a:ext uri="{FF2B5EF4-FFF2-40B4-BE49-F238E27FC236}">
                <a16:creationId xmlns:a16="http://schemas.microsoft.com/office/drawing/2014/main" id="{BB1A9DF1-6851-4F2D-B17B-BBD22864DE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B4B21C-62E2-4629-BBD6-5D10A11A9DAD}"/>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169307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1240-3130-4B67-B4FD-6E1873DE4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69D01E-1A70-4AF0-B90F-DEEDEA8B9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19A38B-38C9-49D2-B3AA-6EC508C384CD}"/>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5" name="Footer Placeholder 4">
            <a:extLst>
              <a:ext uri="{FF2B5EF4-FFF2-40B4-BE49-F238E27FC236}">
                <a16:creationId xmlns:a16="http://schemas.microsoft.com/office/drawing/2014/main" id="{67FBB0ED-6C4E-47AA-82D4-B12364D16C3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767BE0-500E-4B26-B270-A147F555B657}"/>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265582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E6CC-FC34-4BAF-A526-BAA7330F1F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377EB7-2FC8-4EE9-BA9C-1D23697BAA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BA325E-279F-4FC2-BFDA-209DC31996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68E42A-427D-4B03-82DB-889A123C3ADF}"/>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6" name="Footer Placeholder 5">
            <a:extLst>
              <a:ext uri="{FF2B5EF4-FFF2-40B4-BE49-F238E27FC236}">
                <a16:creationId xmlns:a16="http://schemas.microsoft.com/office/drawing/2014/main" id="{EB91F559-5309-41C0-BAF0-25948E27F1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741C110-051B-40AF-9E29-29C48168D527}"/>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407109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077D-1785-4505-B365-97119FE697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B06096-6563-4553-9484-CC95DB337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A64BAB-CBA1-4B2B-881A-5EFE55B7CB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75E882-62D9-4152-B2DA-E4829ED27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0E8499-DCEC-407F-879B-E293E7AEEB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8BF7D2-2053-45FA-A908-FE55A01849EC}"/>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8" name="Footer Placeholder 7">
            <a:extLst>
              <a:ext uri="{FF2B5EF4-FFF2-40B4-BE49-F238E27FC236}">
                <a16:creationId xmlns:a16="http://schemas.microsoft.com/office/drawing/2014/main" id="{3E017A9D-AC34-47B6-BB52-C60224EDB08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62A14E7-9BCC-4C27-9830-94B34ABBE988}"/>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203974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080-A7F8-483A-AC8E-34673001F7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BBDBDC-7278-434F-9C7F-537A75EBCCB2}"/>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4" name="Footer Placeholder 3">
            <a:extLst>
              <a:ext uri="{FF2B5EF4-FFF2-40B4-BE49-F238E27FC236}">
                <a16:creationId xmlns:a16="http://schemas.microsoft.com/office/drawing/2014/main" id="{A974A940-F186-41D7-8516-3FBDCB57B51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B09B71E-BE88-4AA3-90F3-8ED2CD9F99F1}"/>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7760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A3B14-FE9A-4D31-8714-3B32174826FA}"/>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3" name="Footer Placeholder 2">
            <a:extLst>
              <a:ext uri="{FF2B5EF4-FFF2-40B4-BE49-F238E27FC236}">
                <a16:creationId xmlns:a16="http://schemas.microsoft.com/office/drawing/2014/main" id="{F92733FF-8BF7-414F-938C-103FBF4D529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224B80F-2E9E-4F09-ABDA-63363B7A5950}"/>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79094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2F24-B07A-490B-B449-F5E33DE4C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D2515E-15A6-4E00-BA22-04AB0EEDAB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C0DCE9-5628-4C1A-82D8-20AD23440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3A408D-9682-4637-8CED-FC0ED1BFD2A1}"/>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6" name="Footer Placeholder 5">
            <a:extLst>
              <a:ext uri="{FF2B5EF4-FFF2-40B4-BE49-F238E27FC236}">
                <a16:creationId xmlns:a16="http://schemas.microsoft.com/office/drawing/2014/main" id="{E0FDFFD0-C79C-46EA-9EC2-E06F27F0CF0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148FFEA-781B-4DD2-9E8B-7B02CCD7A50C}"/>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96126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3D24-9410-44E4-98AE-86C7FCA8D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C814BF-10E2-47AD-AD87-11FA74886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A6F2394-B871-4BA1-8EB9-6188AA68B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5A5BAC-79EE-43EB-98D3-9C4C233F4B9D}"/>
              </a:ext>
            </a:extLst>
          </p:cNvPr>
          <p:cNvSpPr>
            <a:spLocks noGrp="1"/>
          </p:cNvSpPr>
          <p:nvPr>
            <p:ph type="dt" sz="half" idx="10"/>
          </p:nvPr>
        </p:nvSpPr>
        <p:spPr/>
        <p:txBody>
          <a:bodyPr/>
          <a:lstStyle/>
          <a:p>
            <a:fld id="{1142B35A-DC4C-4706-9DB8-D170ECC5C6BF}" type="datetimeFigureOut">
              <a:rPr lang="en-GB" smtClean="0"/>
              <a:t>14/05/2024</a:t>
            </a:fld>
            <a:endParaRPr lang="en-GB" dirty="0"/>
          </a:p>
        </p:txBody>
      </p:sp>
      <p:sp>
        <p:nvSpPr>
          <p:cNvPr id="6" name="Footer Placeholder 5">
            <a:extLst>
              <a:ext uri="{FF2B5EF4-FFF2-40B4-BE49-F238E27FC236}">
                <a16:creationId xmlns:a16="http://schemas.microsoft.com/office/drawing/2014/main" id="{F57ECCB0-0432-4D21-AA00-0F546B58887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BD476A8-62A2-44A0-8F49-74BAB8CB2067}"/>
              </a:ext>
            </a:extLst>
          </p:cNvPr>
          <p:cNvSpPr>
            <a:spLocks noGrp="1"/>
          </p:cNvSpPr>
          <p:nvPr>
            <p:ph type="sldNum" sz="quarter" idx="12"/>
          </p:nvPr>
        </p:nvSpPr>
        <p:spPr/>
        <p:txBody>
          <a:bodyPr/>
          <a:lstStyle/>
          <a:p>
            <a:fld id="{549D1F57-0795-48DB-AE4C-05A6BE08456B}" type="slidenum">
              <a:rPr lang="en-GB" smtClean="0"/>
              <a:t>‹#›</a:t>
            </a:fld>
            <a:endParaRPr lang="en-GB" dirty="0"/>
          </a:p>
        </p:txBody>
      </p:sp>
    </p:spTree>
    <p:extLst>
      <p:ext uri="{BB962C8B-B14F-4D97-AF65-F5344CB8AC3E}">
        <p14:creationId xmlns:p14="http://schemas.microsoft.com/office/powerpoint/2010/main" val="35013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91054-F34B-45E9-BEF0-DB96A59DC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C9BDC4-BE14-4EE0-8BAD-A897D4036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262176-6C0B-4A28-9C36-71B4006D3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2B35A-DC4C-4706-9DB8-D170ECC5C6BF}" type="datetimeFigureOut">
              <a:rPr lang="en-GB" smtClean="0"/>
              <a:t>14/05/2024</a:t>
            </a:fld>
            <a:endParaRPr lang="en-GB" dirty="0"/>
          </a:p>
        </p:txBody>
      </p:sp>
      <p:sp>
        <p:nvSpPr>
          <p:cNvPr id="5" name="Footer Placeholder 4">
            <a:extLst>
              <a:ext uri="{FF2B5EF4-FFF2-40B4-BE49-F238E27FC236}">
                <a16:creationId xmlns:a16="http://schemas.microsoft.com/office/drawing/2014/main" id="{6AD454D2-261D-4ED9-92B8-E74EC2434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76D2E6A-D0D0-4174-ADFF-77840E0EC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D1F57-0795-48DB-AE4C-05A6BE08456B}" type="slidenum">
              <a:rPr lang="en-GB" smtClean="0"/>
              <a:t>‹#›</a:t>
            </a:fld>
            <a:endParaRPr lang="en-GB" dirty="0"/>
          </a:p>
        </p:txBody>
      </p:sp>
    </p:spTree>
    <p:extLst>
      <p:ext uri="{BB962C8B-B14F-4D97-AF65-F5344CB8AC3E}">
        <p14:creationId xmlns:p14="http://schemas.microsoft.com/office/powerpoint/2010/main" val="1377749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2950" y="1613333"/>
            <a:ext cx="7920880" cy="320087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Monday 20</a:t>
            </a:r>
            <a:r>
              <a:rPr lang="en-GB" sz="4000" baseline="30000" dirty="0">
                <a:latin typeface="Arial" panose="020B0604020202020204" pitchFamily="34" charset="0"/>
                <a:cs typeface="Arial" panose="020B0604020202020204" pitchFamily="34" charset="0"/>
              </a:rPr>
              <a:t>th</a:t>
            </a:r>
            <a:r>
              <a:rPr lang="en-GB" sz="4000" dirty="0">
                <a:latin typeface="Arial" panose="020B0604020202020204" pitchFamily="34" charset="0"/>
                <a:cs typeface="Arial" panose="020B0604020202020204" pitchFamily="34" charset="0"/>
              </a:rPr>
              <a:t> May    </a:t>
            </a: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Faith ~ Excellence ~ Determination</a:t>
            </a:r>
          </a:p>
          <a:p>
            <a:pPr algn="ctr"/>
            <a:endParaRPr lang="en-GB" sz="3600" b="1" dirty="0">
              <a:latin typeface="Arial" panose="020B0604020202020204" pitchFamily="34" charset="0"/>
              <a:cs typeface="Arial" panose="020B0604020202020204" pitchFamily="34" charset="0"/>
            </a:endParaRPr>
          </a:p>
          <a:p>
            <a:pPr algn="ctr"/>
            <a:r>
              <a:rPr lang="en-GB" sz="3600" dirty="0" err="1">
                <a:latin typeface="Arial" panose="020B0604020202020204" pitchFamily="34" charset="0"/>
                <a:cs typeface="Arial" panose="020B0604020202020204" pitchFamily="34" charset="0"/>
              </a:rPr>
              <a:t>Laudato</a:t>
            </a:r>
            <a:r>
              <a:rPr lang="en-GB" sz="3600" dirty="0">
                <a:latin typeface="Arial" panose="020B0604020202020204" pitchFamily="34" charset="0"/>
                <a:cs typeface="Arial" panose="020B0604020202020204" pitchFamily="34" charset="0"/>
              </a:rPr>
              <a:t> Si/Feast of St Bede</a:t>
            </a:r>
            <a:endParaRPr lang="en-GB" sz="3600" b="1" dirty="0">
              <a:latin typeface="Bradley Hand ITC" panose="03070402050302030203" pitchFamily="66" charset="0"/>
            </a:endParaRPr>
          </a:p>
          <a:p>
            <a:pPr algn="ctr"/>
            <a:endParaRPr lang="en-GB" sz="3600" dirty="0">
              <a:latin typeface="Arial" panose="020B0604020202020204" pitchFamily="34" charset="0"/>
              <a:cs typeface="Arial" panose="020B0604020202020204" pitchFamily="34" charset="0"/>
            </a:endParaRPr>
          </a:p>
        </p:txBody>
      </p:sp>
      <p:pic>
        <p:nvPicPr>
          <p:cNvPr id="3" name="Picture 2"/>
          <p:cNvPicPr/>
          <p:nvPr/>
        </p:nvPicPr>
        <p:blipFill>
          <a:blip r:embed="rId2"/>
          <a:stretch>
            <a:fillRect/>
          </a:stretch>
        </p:blipFill>
        <p:spPr>
          <a:xfrm>
            <a:off x="4271962" y="5791200"/>
            <a:ext cx="3648075" cy="1066800"/>
          </a:xfrm>
          <a:prstGeom prst="rect">
            <a:avLst/>
          </a:prstGeom>
        </p:spPr>
      </p:pic>
      <p:pic>
        <p:nvPicPr>
          <p:cNvPr id="4" name="Picture 3">
            <a:extLst>
              <a:ext uri="{FF2B5EF4-FFF2-40B4-BE49-F238E27FC236}">
                <a16:creationId xmlns:a16="http://schemas.microsoft.com/office/drawing/2014/main" id="{D9D63EB6-0CEF-4911-9374-7AE8F30BF002}"/>
              </a:ext>
            </a:extLst>
          </p:cNvPr>
          <p:cNvPicPr>
            <a:picLocks noChangeAspect="1"/>
          </p:cNvPicPr>
          <p:nvPr/>
        </p:nvPicPr>
        <p:blipFill>
          <a:blip r:embed="rId3"/>
          <a:stretch>
            <a:fillRect/>
          </a:stretch>
        </p:blipFill>
        <p:spPr>
          <a:xfrm>
            <a:off x="0" y="0"/>
            <a:ext cx="12192000" cy="1498118"/>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6" name="Picture 5">
            <a:extLst>
              <a:ext uri="{FF2B5EF4-FFF2-40B4-BE49-F238E27FC236}">
                <a16:creationId xmlns:a16="http://schemas.microsoft.com/office/drawing/2014/main" id="{0E901C82-0909-4CAC-9643-17A330D24186}"/>
              </a:ext>
            </a:extLst>
          </p:cNvPr>
          <p:cNvPicPr>
            <a:picLocks noChangeAspect="1"/>
          </p:cNvPicPr>
          <p:nvPr/>
        </p:nvPicPr>
        <p:blipFill>
          <a:blip r:embed="rId4"/>
          <a:stretch>
            <a:fillRect/>
          </a:stretch>
        </p:blipFill>
        <p:spPr>
          <a:xfrm>
            <a:off x="210186" y="156497"/>
            <a:ext cx="3645724" cy="1066892"/>
          </a:xfrm>
          <a:prstGeom prst="rect">
            <a:avLst/>
          </a:prstGeom>
        </p:spPr>
      </p:pic>
    </p:spTree>
    <p:extLst>
      <p:ext uri="{BB962C8B-B14F-4D97-AF65-F5344CB8AC3E}">
        <p14:creationId xmlns:p14="http://schemas.microsoft.com/office/powerpoint/2010/main" val="123289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148C-E09A-435B-BEB9-28E71FB0A2E1}"/>
              </a:ext>
            </a:extLst>
          </p:cNvPr>
          <p:cNvSpPr>
            <a:spLocks noGrp="1"/>
          </p:cNvSpPr>
          <p:nvPr>
            <p:ph type="title"/>
          </p:nvPr>
        </p:nvSpPr>
        <p:spPr>
          <a:xfrm>
            <a:off x="838200" y="1291693"/>
            <a:ext cx="10515600" cy="1325563"/>
          </a:xfrm>
        </p:spPr>
        <p:txBody>
          <a:bodyPr/>
          <a:lstStyle/>
          <a:p>
            <a:r>
              <a:rPr lang="en-GB" dirty="0">
                <a:latin typeface="Arial" panose="020B0604020202020204" pitchFamily="34" charset="0"/>
                <a:cs typeface="Arial" panose="020B0604020202020204" pitchFamily="34" charset="0"/>
              </a:rPr>
              <a:t>Opening Prayer</a:t>
            </a:r>
          </a:p>
        </p:txBody>
      </p:sp>
      <p:sp>
        <p:nvSpPr>
          <p:cNvPr id="3" name="Content Placeholder 2">
            <a:extLst>
              <a:ext uri="{FF2B5EF4-FFF2-40B4-BE49-F238E27FC236}">
                <a16:creationId xmlns:a16="http://schemas.microsoft.com/office/drawing/2014/main" id="{8EAA854E-5432-4262-A9AD-E0B4E579F415}"/>
              </a:ext>
            </a:extLst>
          </p:cNvPr>
          <p:cNvSpPr>
            <a:spLocks noGrp="1"/>
          </p:cNvSpPr>
          <p:nvPr>
            <p:ph idx="1"/>
          </p:nvPr>
        </p:nvSpPr>
        <p:spPr>
          <a:xfrm>
            <a:off x="838200" y="2419514"/>
            <a:ext cx="10515600" cy="4351338"/>
          </a:xfrm>
        </p:spPr>
        <p:txBody>
          <a:bodyPr>
            <a:normAutofit fontScale="77500" lnSpcReduction="20000"/>
          </a:bodyPr>
          <a:lstStyle/>
          <a:p>
            <a:pPr marL="0" indent="0">
              <a:buNone/>
            </a:pPr>
            <a:r>
              <a:rPr lang="en-GB" sz="3000" dirty="0">
                <a:latin typeface="Arial" panose="020B0604020202020204" pitchFamily="34" charset="0"/>
                <a:cs typeface="Arial" panose="020B0604020202020204" pitchFamily="34" charset="0"/>
              </a:rPr>
              <a:t>As we gather this morning, we ask the Lord to be with us as we begin a new day. </a:t>
            </a:r>
          </a:p>
          <a:p>
            <a:pPr marL="0" indent="0">
              <a:buNone/>
            </a:pPr>
            <a:endParaRPr lang="en-GB" sz="4400" b="1" dirty="0">
              <a:latin typeface="Arial" panose="020B0604020202020204" pitchFamily="34" charset="0"/>
              <a:cs typeface="Arial" panose="020B0604020202020204" pitchFamily="34" charset="0"/>
            </a:endParaRPr>
          </a:p>
          <a:p>
            <a:pPr marL="0" indent="0">
              <a:buNone/>
            </a:pPr>
            <a:r>
              <a:rPr lang="en-GB" sz="4400" b="1" dirty="0">
                <a:latin typeface="Arial" panose="020B0604020202020204" pitchFamily="34" charset="0"/>
                <a:cs typeface="Arial" panose="020B0604020202020204" pitchFamily="34" charset="0"/>
              </a:rPr>
              <a:t>Hail Mary, full of grace, The Lord is with thee; Blessed art thou amongst women and blessed is the fruit of thy womb Jesus.</a:t>
            </a:r>
          </a:p>
          <a:p>
            <a:pPr marL="0" indent="0">
              <a:buNone/>
            </a:pPr>
            <a:r>
              <a:rPr lang="en-GB" sz="4400" b="1" dirty="0">
                <a:latin typeface="Arial" panose="020B0604020202020204" pitchFamily="34" charset="0"/>
                <a:cs typeface="Arial" panose="020B0604020202020204" pitchFamily="34" charset="0"/>
              </a:rPr>
              <a:t>Holy Mary, Mother of God, Pray for us sinners,  now and at the hour of our death.</a:t>
            </a:r>
          </a:p>
          <a:p>
            <a:pPr algn="ctr"/>
            <a:endParaRPr lang="en-GB" sz="4400" dirty="0">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GB" sz="4400" dirty="0">
                <a:latin typeface="Arial" panose="020B0604020202020204" pitchFamily="34" charset="0"/>
                <a:ea typeface="Calibri" panose="020F0502020204030204" pitchFamily="34" charset="0"/>
                <a:cs typeface="Arial" panose="020B0604020202020204" pitchFamily="34" charset="0"/>
              </a:rPr>
              <a:t> Amen</a:t>
            </a:r>
            <a:endParaRPr lang="en-GB" sz="4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44A11A6-67BD-4D68-9348-048C5EBF2A0B}"/>
              </a:ext>
            </a:extLst>
          </p:cNvPr>
          <p:cNvSpPr/>
          <p:nvPr/>
        </p:nvSpPr>
        <p:spPr>
          <a:xfrm>
            <a:off x="0" y="0"/>
            <a:ext cx="12192000" cy="14894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484CCC43-6EFA-42C7-A9B9-F9B9719A6E41}"/>
              </a:ext>
            </a:extLst>
          </p:cNvPr>
          <p:cNvPicPr>
            <a:picLocks noChangeAspect="1"/>
          </p:cNvPicPr>
          <p:nvPr/>
        </p:nvPicPr>
        <p:blipFill>
          <a:blip r:embed="rId2"/>
          <a:stretch>
            <a:fillRect/>
          </a:stretch>
        </p:blipFill>
        <p:spPr>
          <a:xfrm>
            <a:off x="361014" y="163872"/>
            <a:ext cx="3645724" cy="1066892"/>
          </a:xfrm>
          <a:prstGeom prst="rect">
            <a:avLst/>
          </a:prstGeom>
        </p:spPr>
      </p:pic>
    </p:spTree>
    <p:extLst>
      <p:ext uri="{BB962C8B-B14F-4D97-AF65-F5344CB8AC3E}">
        <p14:creationId xmlns:p14="http://schemas.microsoft.com/office/powerpoint/2010/main" val="212516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4448683" y="5632864"/>
            <a:ext cx="3648075" cy="1066800"/>
          </a:xfrm>
          <a:prstGeom prst="rect">
            <a:avLst/>
          </a:prstGeom>
        </p:spPr>
      </p:pic>
      <p:pic>
        <p:nvPicPr>
          <p:cNvPr id="4" name="Picture 3">
            <a:extLst>
              <a:ext uri="{FF2B5EF4-FFF2-40B4-BE49-F238E27FC236}">
                <a16:creationId xmlns:a16="http://schemas.microsoft.com/office/drawing/2014/main" id="{D9D63EB6-0CEF-4911-9374-7AE8F30BF002}"/>
              </a:ext>
            </a:extLst>
          </p:cNvPr>
          <p:cNvPicPr>
            <a:picLocks noChangeAspect="1"/>
          </p:cNvPicPr>
          <p:nvPr/>
        </p:nvPicPr>
        <p:blipFill>
          <a:blip r:embed="rId3"/>
          <a:stretch>
            <a:fillRect/>
          </a:stretch>
        </p:blipFill>
        <p:spPr>
          <a:xfrm>
            <a:off x="0" y="0"/>
            <a:ext cx="12192000" cy="1498118"/>
          </a:xfrm>
          <a:prstGeom prst="rect">
            <a:avLst/>
          </a:prstGeom>
        </p:spPr>
      </p:pic>
      <p:pic>
        <p:nvPicPr>
          <p:cNvPr id="6" name="Picture 5">
            <a:extLst>
              <a:ext uri="{FF2B5EF4-FFF2-40B4-BE49-F238E27FC236}">
                <a16:creationId xmlns:a16="http://schemas.microsoft.com/office/drawing/2014/main" id="{0E901C82-0909-4CAC-9643-17A330D24186}"/>
              </a:ext>
            </a:extLst>
          </p:cNvPr>
          <p:cNvPicPr>
            <a:picLocks noChangeAspect="1"/>
          </p:cNvPicPr>
          <p:nvPr/>
        </p:nvPicPr>
        <p:blipFill>
          <a:blip r:embed="rId4"/>
          <a:stretch>
            <a:fillRect/>
          </a:stretch>
        </p:blipFill>
        <p:spPr>
          <a:xfrm>
            <a:off x="210186" y="156497"/>
            <a:ext cx="3645724" cy="1066892"/>
          </a:xfrm>
          <a:prstGeom prst="rect">
            <a:avLst/>
          </a:prstGeom>
        </p:spPr>
      </p:pic>
      <p:sp>
        <p:nvSpPr>
          <p:cNvPr id="7" name="Rectangle 6">
            <a:extLst>
              <a:ext uri="{FF2B5EF4-FFF2-40B4-BE49-F238E27FC236}">
                <a16:creationId xmlns:a16="http://schemas.microsoft.com/office/drawing/2014/main" id="{9364E08E-5DEE-40AB-81A9-36C6BC5DF8A2}"/>
              </a:ext>
            </a:extLst>
          </p:cNvPr>
          <p:cNvSpPr/>
          <p:nvPr/>
        </p:nvSpPr>
        <p:spPr>
          <a:xfrm>
            <a:off x="7069873" y="1626580"/>
            <a:ext cx="5019032" cy="3170099"/>
          </a:xfrm>
          <a:prstGeom prst="rect">
            <a:avLst/>
          </a:prstGeom>
          <a:solidFill>
            <a:schemeClr val="accent6">
              <a:lumMod val="20000"/>
              <a:lumOff val="80000"/>
            </a:schemeClr>
          </a:solidFill>
        </p:spPr>
        <p:txBody>
          <a:bodyPr wrap="square">
            <a:spAutoFit/>
          </a:bodyPr>
          <a:lstStyle/>
          <a:p>
            <a:r>
              <a:rPr lang="en-GB" sz="2000" b="1" dirty="0">
                <a:solidFill>
                  <a:srgbClr val="464646"/>
                </a:solidFill>
                <a:latin typeface="Comic Sans MS" panose="030F0702030302020204" pitchFamily="66" charset="0"/>
              </a:rPr>
              <a:t>Reflection:</a:t>
            </a:r>
            <a:br>
              <a:rPr lang="en-GB" dirty="0">
                <a:latin typeface="Comic Sans MS" panose="030F0702030302020204" pitchFamily="66" charset="0"/>
              </a:rPr>
            </a:br>
            <a:endParaRPr lang="en-GB" dirty="0">
              <a:latin typeface="Comic Sans MS" panose="030F0702030302020204" pitchFamily="66" charset="0"/>
            </a:endParaRPr>
          </a:p>
          <a:p>
            <a:r>
              <a:rPr lang="en-GB" dirty="0"/>
              <a:t>While all of creation was made for God’s pleasure, he put a special imprint on people when he created us. He made us in his image (1:26-27), which means that we reflect him. We resemble Him in certain characteristics and personality, we represent Him in creation, we communicate with him uniquely, and we can relate to Him in a special way.  He gave us the role of looking after the earth and all the creatures on it.</a:t>
            </a:r>
          </a:p>
        </p:txBody>
      </p:sp>
      <p:sp>
        <p:nvSpPr>
          <p:cNvPr id="9" name="Rectangle 8">
            <a:extLst>
              <a:ext uri="{FF2B5EF4-FFF2-40B4-BE49-F238E27FC236}">
                <a16:creationId xmlns:a16="http://schemas.microsoft.com/office/drawing/2014/main" id="{FD979CF7-60E1-4D05-9C1D-477102A2DF61}"/>
              </a:ext>
            </a:extLst>
          </p:cNvPr>
          <p:cNvSpPr/>
          <p:nvPr/>
        </p:nvSpPr>
        <p:spPr>
          <a:xfrm>
            <a:off x="210186" y="1940102"/>
            <a:ext cx="6442408" cy="5096780"/>
          </a:xfrm>
          <a:prstGeom prst="rect">
            <a:avLst/>
          </a:prstGeom>
        </p:spPr>
        <p:txBody>
          <a:bodyPr wrap="square">
            <a:spAutoFit/>
          </a:bodyPr>
          <a:lstStyle/>
          <a:p>
            <a:r>
              <a:rPr lang="en-GB" b="1" dirty="0">
                <a:solidFill>
                  <a:srgbClr val="464646"/>
                </a:solidFill>
                <a:latin typeface="Comic Sans MS" panose="030F0702030302020204" pitchFamily="66" charset="0"/>
              </a:rPr>
              <a:t>Reading: A reading from Genesis 1:26-27</a:t>
            </a:r>
          </a:p>
          <a:p>
            <a:r>
              <a:rPr lang="en-GB" b="1" dirty="0">
                <a:solidFill>
                  <a:srgbClr val="464646"/>
                </a:solidFill>
                <a:latin typeface="Comic Sans MS" panose="030F0702030302020204" pitchFamily="66" charset="0"/>
              </a:rPr>
              <a:t>Glory to you O Lord</a:t>
            </a:r>
          </a:p>
          <a:p>
            <a:endParaRPr lang="en-GB" b="1" dirty="0">
              <a:solidFill>
                <a:srgbClr val="464646"/>
              </a:solidFill>
              <a:latin typeface="Comic Sans MS" panose="030F0702030302020204" pitchFamily="66" charset="0"/>
            </a:endParaRPr>
          </a:p>
          <a:p>
            <a:pPr>
              <a:lnSpc>
                <a:spcPts val="3000"/>
              </a:lnSpc>
            </a:pPr>
            <a:r>
              <a:rPr lang="en-GB" sz="2400" b="1" dirty="0">
                <a:latin typeface="Segoe Print" panose="02000600000000000000" pitchFamily="2" charset="0"/>
              </a:rPr>
              <a:t>Then God said: "Let us make humankind in our image, according to our likeness; and let them have dominion over the fish of the sea, and over the birds of the air, and over the cattle, and over all the wild animals of the earth, and over every creeping thing that creeps upon the earth." </a:t>
            </a:r>
          </a:p>
          <a:p>
            <a:pPr>
              <a:lnSpc>
                <a:spcPts val="3000"/>
              </a:lnSpc>
            </a:pPr>
            <a:r>
              <a:rPr lang="en-GB" sz="1200" b="1" dirty="0">
                <a:latin typeface="Segoe Print" panose="02000600000000000000" pitchFamily="2" charset="0"/>
              </a:rPr>
              <a:t> </a:t>
            </a:r>
            <a:endParaRPr lang="en-GB" sz="1200" kern="1400" dirty="0">
              <a:solidFill>
                <a:srgbClr val="000000"/>
              </a:solidFill>
              <a:latin typeface="Comic Sans MS" panose="030F0702030302020204" pitchFamily="66" charset="0"/>
            </a:endParaRPr>
          </a:p>
          <a:p>
            <a:pPr>
              <a:lnSpc>
                <a:spcPct val="115000"/>
              </a:lnSpc>
            </a:pPr>
            <a:r>
              <a:rPr lang="en-GB" sz="1400" kern="1400" dirty="0">
                <a:solidFill>
                  <a:srgbClr val="000000"/>
                </a:solidFill>
                <a:latin typeface="Comic Sans MS" panose="030F0702030302020204" pitchFamily="66" charset="0"/>
              </a:rPr>
              <a:t>The Word of the Lord</a:t>
            </a:r>
          </a:p>
          <a:p>
            <a:pPr>
              <a:lnSpc>
                <a:spcPct val="115000"/>
              </a:lnSpc>
            </a:pPr>
            <a:r>
              <a:rPr lang="en-GB" sz="1400" b="1" kern="1400" dirty="0">
                <a:solidFill>
                  <a:srgbClr val="000000"/>
                </a:solidFill>
                <a:latin typeface="Comic Sans MS" panose="030F0702030302020204" pitchFamily="66" charset="0"/>
              </a:rPr>
              <a:t>Thanks be to God</a:t>
            </a:r>
            <a:endParaRPr lang="en-GB" sz="1400" b="1" dirty="0">
              <a:latin typeface="Comic Sans MS" panose="030F0702030302020204" pitchFamily="66" charset="0"/>
            </a:endParaRPr>
          </a:p>
          <a:p>
            <a:r>
              <a:rPr lang="en-GB" sz="1400" b="1" dirty="0">
                <a:solidFill>
                  <a:srgbClr val="464646"/>
                </a:solidFill>
                <a:latin typeface="Comic Sans MS" panose="030F0702030302020204" pitchFamily="66" charset="0"/>
              </a:rPr>
              <a:t> </a:t>
            </a:r>
          </a:p>
        </p:txBody>
      </p:sp>
    </p:spTree>
    <p:extLst>
      <p:ext uri="{BB962C8B-B14F-4D97-AF65-F5344CB8AC3E}">
        <p14:creationId xmlns:p14="http://schemas.microsoft.com/office/powerpoint/2010/main" val="6946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D0DC-AA63-4D49-8915-E74F5198345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930E65E-C6CA-4A49-BE98-E675806AD12B}"/>
              </a:ext>
            </a:extLst>
          </p:cNvPr>
          <p:cNvSpPr>
            <a:spLocks noGrp="1"/>
          </p:cNvSpPr>
          <p:nvPr>
            <p:ph idx="1"/>
          </p:nvPr>
        </p:nvSpPr>
        <p:spPr/>
        <p:txBody>
          <a:bodyPr/>
          <a:lstStyle/>
          <a:p>
            <a:pPr marL="0" indent="0">
              <a:buNone/>
            </a:pPr>
            <a:r>
              <a:rPr lang="en-GB" sz="6000" dirty="0">
                <a:latin typeface="Arial" panose="020B0604020202020204" pitchFamily="34" charset="0"/>
                <a:cs typeface="Arial" panose="020B0604020202020204" pitchFamily="34" charset="0"/>
              </a:rPr>
              <a:t>In the name of the Father and of the Son and of the Holy Spirit. Amen</a:t>
            </a:r>
          </a:p>
          <a:p>
            <a:pPr marL="0" indent="0">
              <a:buNone/>
            </a:pPr>
            <a:endParaRPr lang="en-GB" dirty="0"/>
          </a:p>
        </p:txBody>
      </p:sp>
      <p:pic>
        <p:nvPicPr>
          <p:cNvPr id="4" name="Picture 3">
            <a:extLst>
              <a:ext uri="{FF2B5EF4-FFF2-40B4-BE49-F238E27FC236}">
                <a16:creationId xmlns:a16="http://schemas.microsoft.com/office/drawing/2014/main" id="{C5301223-1479-43FF-9F39-C456205F3C8A}"/>
              </a:ext>
            </a:extLst>
          </p:cNvPr>
          <p:cNvPicPr>
            <a:picLocks noChangeAspect="1"/>
          </p:cNvPicPr>
          <p:nvPr/>
        </p:nvPicPr>
        <p:blipFill>
          <a:blip r:embed="rId2"/>
          <a:stretch>
            <a:fillRect/>
          </a:stretch>
        </p:blipFill>
        <p:spPr>
          <a:xfrm>
            <a:off x="0" y="0"/>
            <a:ext cx="12192000" cy="1499616"/>
          </a:xfrm>
          <a:prstGeom prst="rect">
            <a:avLst/>
          </a:prstGeom>
        </p:spPr>
      </p:pic>
      <p:pic>
        <p:nvPicPr>
          <p:cNvPr id="5" name="Picture 4">
            <a:extLst>
              <a:ext uri="{FF2B5EF4-FFF2-40B4-BE49-F238E27FC236}">
                <a16:creationId xmlns:a16="http://schemas.microsoft.com/office/drawing/2014/main" id="{6E56144E-E231-4EFC-8102-38C120F3C027}"/>
              </a:ext>
            </a:extLst>
          </p:cNvPr>
          <p:cNvPicPr>
            <a:picLocks noChangeAspect="1"/>
          </p:cNvPicPr>
          <p:nvPr/>
        </p:nvPicPr>
        <p:blipFill>
          <a:blip r:embed="rId3"/>
          <a:stretch>
            <a:fillRect/>
          </a:stretch>
        </p:blipFill>
        <p:spPr>
          <a:xfrm>
            <a:off x="361014" y="216362"/>
            <a:ext cx="3645724" cy="1066892"/>
          </a:xfrm>
          <a:prstGeom prst="rect">
            <a:avLst/>
          </a:prstGeom>
        </p:spPr>
      </p:pic>
    </p:spTree>
    <p:extLst>
      <p:ext uri="{BB962C8B-B14F-4D97-AF65-F5344CB8AC3E}">
        <p14:creationId xmlns:p14="http://schemas.microsoft.com/office/powerpoint/2010/main" val="258628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2950" y="1613333"/>
            <a:ext cx="7920880" cy="2646878"/>
          </a:xfrm>
          <a:prstGeom prst="rect">
            <a:avLst/>
          </a:prstGeom>
          <a:noFill/>
        </p:spPr>
        <p:txBody>
          <a:bodyPr wrap="square" rtlCol="0">
            <a:spAutoFit/>
          </a:bodyPr>
          <a:lstStyle/>
          <a:p>
            <a:pPr algn="ctr"/>
            <a:r>
              <a:rPr lang="en-GB" sz="4000" dirty="0"/>
              <a:t>Wednesday 22</a:t>
            </a:r>
            <a:r>
              <a:rPr lang="en-GB" sz="4000" baseline="30000" dirty="0"/>
              <a:t>nd</a:t>
            </a:r>
            <a:r>
              <a:rPr lang="en-GB" sz="4000" dirty="0"/>
              <a:t> May      </a:t>
            </a: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Faith ~ Excellence ~ Determination</a:t>
            </a:r>
          </a:p>
          <a:p>
            <a:pPr algn="ctr"/>
            <a:endParaRPr lang="en-GB" sz="3600" b="1" dirty="0">
              <a:latin typeface="Arial" panose="020B0604020202020204" pitchFamily="34" charset="0"/>
              <a:cs typeface="Arial" panose="020B0604020202020204" pitchFamily="34" charset="0"/>
            </a:endParaRPr>
          </a:p>
          <a:p>
            <a:pPr algn="ctr"/>
            <a:r>
              <a:rPr lang="en-GB" sz="3600" dirty="0" err="1">
                <a:latin typeface="Arial" panose="020B0604020202020204" pitchFamily="34" charset="0"/>
                <a:cs typeface="Arial" panose="020B0604020202020204" pitchFamily="34" charset="0"/>
              </a:rPr>
              <a:t>Laudato</a:t>
            </a:r>
            <a:r>
              <a:rPr lang="en-GB" sz="3600" dirty="0">
                <a:latin typeface="Arial" panose="020B0604020202020204" pitchFamily="34" charset="0"/>
                <a:cs typeface="Arial" panose="020B0604020202020204" pitchFamily="34" charset="0"/>
              </a:rPr>
              <a:t> Si/Feast of St Bede</a:t>
            </a:r>
            <a:endParaRPr lang="en-GB" sz="3600" b="1" dirty="0">
              <a:latin typeface="Bradley Hand ITC" panose="03070402050302030203" pitchFamily="66" charset="0"/>
            </a:endParaRPr>
          </a:p>
        </p:txBody>
      </p:sp>
      <p:pic>
        <p:nvPicPr>
          <p:cNvPr id="3" name="Picture 2"/>
          <p:cNvPicPr/>
          <p:nvPr/>
        </p:nvPicPr>
        <p:blipFill>
          <a:blip r:embed="rId2"/>
          <a:stretch>
            <a:fillRect/>
          </a:stretch>
        </p:blipFill>
        <p:spPr>
          <a:xfrm>
            <a:off x="4271962" y="5791200"/>
            <a:ext cx="3648075" cy="1066800"/>
          </a:xfrm>
          <a:prstGeom prst="rect">
            <a:avLst/>
          </a:prstGeom>
        </p:spPr>
      </p:pic>
      <p:pic>
        <p:nvPicPr>
          <p:cNvPr id="4" name="Picture 3">
            <a:extLst>
              <a:ext uri="{FF2B5EF4-FFF2-40B4-BE49-F238E27FC236}">
                <a16:creationId xmlns:a16="http://schemas.microsoft.com/office/drawing/2014/main" id="{D9D63EB6-0CEF-4911-9374-7AE8F30BF002}"/>
              </a:ext>
            </a:extLst>
          </p:cNvPr>
          <p:cNvPicPr>
            <a:picLocks noChangeAspect="1"/>
          </p:cNvPicPr>
          <p:nvPr/>
        </p:nvPicPr>
        <p:blipFill>
          <a:blip r:embed="rId3"/>
          <a:stretch>
            <a:fillRect/>
          </a:stretch>
        </p:blipFill>
        <p:spPr>
          <a:xfrm>
            <a:off x="0" y="0"/>
            <a:ext cx="12192000" cy="1498118"/>
          </a:xfrm>
          <a:prstGeom prst="rect">
            <a:avLst/>
          </a:prstGeom>
        </p:spPr>
      </p:pic>
      <p:pic>
        <p:nvPicPr>
          <p:cNvPr id="6" name="Picture 5">
            <a:extLst>
              <a:ext uri="{FF2B5EF4-FFF2-40B4-BE49-F238E27FC236}">
                <a16:creationId xmlns:a16="http://schemas.microsoft.com/office/drawing/2014/main" id="{0E901C82-0909-4CAC-9643-17A330D24186}"/>
              </a:ext>
            </a:extLst>
          </p:cNvPr>
          <p:cNvPicPr>
            <a:picLocks noChangeAspect="1"/>
          </p:cNvPicPr>
          <p:nvPr/>
        </p:nvPicPr>
        <p:blipFill>
          <a:blip r:embed="rId4"/>
          <a:stretch>
            <a:fillRect/>
          </a:stretch>
        </p:blipFill>
        <p:spPr>
          <a:xfrm>
            <a:off x="210186" y="156497"/>
            <a:ext cx="3645724" cy="1066892"/>
          </a:xfrm>
          <a:prstGeom prst="rect">
            <a:avLst/>
          </a:prstGeom>
        </p:spPr>
      </p:pic>
    </p:spTree>
    <p:extLst>
      <p:ext uri="{BB962C8B-B14F-4D97-AF65-F5344CB8AC3E}">
        <p14:creationId xmlns:p14="http://schemas.microsoft.com/office/powerpoint/2010/main" val="353930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2950" y="1613333"/>
            <a:ext cx="7920880" cy="4062651"/>
          </a:xfrm>
          <a:prstGeom prst="rect">
            <a:avLst/>
          </a:prstGeom>
          <a:noFill/>
        </p:spPr>
        <p:txBody>
          <a:bodyPr wrap="square" rtlCol="0">
            <a:spAutoFit/>
          </a:bodyPr>
          <a:lstStyle/>
          <a:p>
            <a:pPr algn="ctr"/>
            <a:r>
              <a:rPr lang="en-GB" sz="4000" b="1" dirty="0">
                <a:latin typeface="Arial" panose="020B0604020202020204" pitchFamily="34" charset="0"/>
                <a:cs typeface="Arial" panose="020B0604020202020204" pitchFamily="34" charset="0"/>
              </a:rPr>
              <a:t>Mission Statement</a:t>
            </a:r>
          </a:p>
          <a:p>
            <a:endParaRPr lang="en-GB"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With the Lord’s help, we are united in </a:t>
            </a:r>
            <a:r>
              <a:rPr lang="en-GB" sz="3200" b="1" dirty="0">
                <a:latin typeface="Arial" panose="020B0604020202020204" pitchFamily="34" charset="0"/>
                <a:cs typeface="Arial" panose="020B0604020202020204" pitchFamily="34" charset="0"/>
              </a:rPr>
              <a:t>faith</a:t>
            </a:r>
            <a:r>
              <a:rPr lang="en-GB" sz="3200" dirty="0">
                <a:latin typeface="Arial" panose="020B0604020202020204" pitchFamily="34" charset="0"/>
                <a:cs typeface="Arial" panose="020B0604020202020204" pitchFamily="34" charset="0"/>
              </a:rPr>
              <a:t>, we strive for success and </a:t>
            </a:r>
            <a:r>
              <a:rPr lang="en-GB" sz="3200" b="1" dirty="0">
                <a:latin typeface="Arial" panose="020B0604020202020204" pitchFamily="34" charset="0"/>
                <a:cs typeface="Arial" panose="020B0604020202020204" pitchFamily="34" charset="0"/>
              </a:rPr>
              <a:t>excellence</a:t>
            </a:r>
            <a:r>
              <a:rPr lang="en-GB" sz="3200" dirty="0">
                <a:latin typeface="Arial" panose="020B0604020202020204" pitchFamily="34" charset="0"/>
                <a:cs typeface="Arial" panose="020B0604020202020204" pitchFamily="34" charset="0"/>
              </a:rPr>
              <a:t>, we are </a:t>
            </a:r>
            <a:r>
              <a:rPr lang="en-GB" sz="3200" b="1" dirty="0">
                <a:latin typeface="Arial" panose="020B0604020202020204" pitchFamily="34" charset="0"/>
                <a:cs typeface="Arial" panose="020B0604020202020204" pitchFamily="34" charset="0"/>
              </a:rPr>
              <a:t>determined</a:t>
            </a:r>
            <a:r>
              <a:rPr lang="en-GB" sz="3200" dirty="0">
                <a:latin typeface="Arial" panose="020B0604020202020204" pitchFamily="34" charset="0"/>
                <a:cs typeface="Arial" panose="020B0604020202020204" pitchFamily="34" charset="0"/>
              </a:rPr>
              <a:t> to be the best that we can be.</a:t>
            </a: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Faith ~ Excellence ~ Determination</a:t>
            </a:r>
            <a:endParaRPr lang="en-GB" sz="3600" dirty="0">
              <a:latin typeface="Arial" panose="020B0604020202020204" pitchFamily="34" charset="0"/>
              <a:cs typeface="Arial" panose="020B0604020202020204" pitchFamily="34" charset="0"/>
            </a:endParaRPr>
          </a:p>
        </p:txBody>
      </p:sp>
      <p:pic>
        <p:nvPicPr>
          <p:cNvPr id="3" name="Picture 2"/>
          <p:cNvPicPr/>
          <p:nvPr/>
        </p:nvPicPr>
        <p:blipFill>
          <a:blip r:embed="rId2"/>
          <a:stretch>
            <a:fillRect/>
          </a:stretch>
        </p:blipFill>
        <p:spPr>
          <a:xfrm>
            <a:off x="4271962" y="5791200"/>
            <a:ext cx="3648075" cy="1066800"/>
          </a:xfrm>
          <a:prstGeom prst="rect">
            <a:avLst/>
          </a:prstGeom>
        </p:spPr>
      </p:pic>
      <p:pic>
        <p:nvPicPr>
          <p:cNvPr id="4" name="Picture 3">
            <a:extLst>
              <a:ext uri="{FF2B5EF4-FFF2-40B4-BE49-F238E27FC236}">
                <a16:creationId xmlns:a16="http://schemas.microsoft.com/office/drawing/2014/main" id="{D9D63EB6-0CEF-4911-9374-7AE8F30BF002}"/>
              </a:ext>
            </a:extLst>
          </p:cNvPr>
          <p:cNvPicPr>
            <a:picLocks noChangeAspect="1"/>
          </p:cNvPicPr>
          <p:nvPr/>
        </p:nvPicPr>
        <p:blipFill>
          <a:blip r:embed="rId3"/>
          <a:stretch>
            <a:fillRect/>
          </a:stretch>
        </p:blipFill>
        <p:spPr>
          <a:xfrm>
            <a:off x="0" y="0"/>
            <a:ext cx="12192000" cy="1498118"/>
          </a:xfrm>
          <a:prstGeom prst="rect">
            <a:avLst/>
          </a:prstGeom>
        </p:spPr>
      </p:pic>
      <p:pic>
        <p:nvPicPr>
          <p:cNvPr id="6" name="Picture 5">
            <a:extLst>
              <a:ext uri="{FF2B5EF4-FFF2-40B4-BE49-F238E27FC236}">
                <a16:creationId xmlns:a16="http://schemas.microsoft.com/office/drawing/2014/main" id="{0E901C82-0909-4CAC-9643-17A330D24186}"/>
              </a:ext>
            </a:extLst>
          </p:cNvPr>
          <p:cNvPicPr>
            <a:picLocks noChangeAspect="1"/>
          </p:cNvPicPr>
          <p:nvPr/>
        </p:nvPicPr>
        <p:blipFill>
          <a:blip r:embed="rId4"/>
          <a:stretch>
            <a:fillRect/>
          </a:stretch>
        </p:blipFill>
        <p:spPr>
          <a:xfrm>
            <a:off x="210186" y="156497"/>
            <a:ext cx="3645724" cy="1066892"/>
          </a:xfrm>
          <a:prstGeom prst="rect">
            <a:avLst/>
          </a:prstGeom>
        </p:spPr>
      </p:pic>
    </p:spTree>
    <p:extLst>
      <p:ext uri="{BB962C8B-B14F-4D97-AF65-F5344CB8AC3E}">
        <p14:creationId xmlns:p14="http://schemas.microsoft.com/office/powerpoint/2010/main" val="3755968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8B94D-6C0A-494F-9B1D-CB56B98557F7}"/>
              </a:ext>
            </a:extLst>
          </p:cNvPr>
          <p:cNvSpPr>
            <a:spLocks noGrp="1"/>
          </p:cNvSpPr>
          <p:nvPr>
            <p:ph idx="1"/>
          </p:nvPr>
        </p:nvSpPr>
        <p:spPr>
          <a:xfrm>
            <a:off x="923042" y="1517715"/>
            <a:ext cx="10515600" cy="5589282"/>
          </a:xfrm>
        </p:spPr>
        <p:txBody>
          <a:bodyPr/>
          <a:lstStyle/>
          <a:p>
            <a:pPr marL="0" indent="0">
              <a:buNone/>
            </a:pPr>
            <a:r>
              <a:rPr lang="en-GB" sz="3600" dirty="0">
                <a:latin typeface="Arial" panose="020B0604020202020204" pitchFamily="34" charset="0"/>
                <a:cs typeface="Arial" panose="020B0604020202020204" pitchFamily="34" charset="0"/>
              </a:rPr>
              <a:t>Let us put ourselves in the presence of God as we make the sign of the cross.</a:t>
            </a:r>
          </a:p>
          <a:p>
            <a:pPr marL="0" indent="0">
              <a:buNone/>
            </a:pPr>
            <a:endParaRPr lang="en-GB" sz="48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In the name of the Father and of the Son and of the Holy Spirit. Amen</a:t>
            </a:r>
          </a:p>
        </p:txBody>
      </p:sp>
      <p:pic>
        <p:nvPicPr>
          <p:cNvPr id="4" name="Picture 3">
            <a:extLst>
              <a:ext uri="{FF2B5EF4-FFF2-40B4-BE49-F238E27FC236}">
                <a16:creationId xmlns:a16="http://schemas.microsoft.com/office/drawing/2014/main" id="{BA91A0F0-9492-4A8D-9DF5-E573A02037B9}"/>
              </a:ext>
            </a:extLst>
          </p:cNvPr>
          <p:cNvPicPr>
            <a:picLocks noChangeAspect="1"/>
          </p:cNvPicPr>
          <p:nvPr/>
        </p:nvPicPr>
        <p:blipFill>
          <a:blip r:embed="rId2"/>
          <a:stretch>
            <a:fillRect/>
          </a:stretch>
        </p:blipFill>
        <p:spPr>
          <a:xfrm>
            <a:off x="0" y="-68022"/>
            <a:ext cx="12192000" cy="1498118"/>
          </a:xfrm>
          <a:prstGeom prst="rect">
            <a:avLst/>
          </a:prstGeom>
        </p:spPr>
      </p:pic>
      <p:pic>
        <p:nvPicPr>
          <p:cNvPr id="5" name="Picture 4">
            <a:extLst>
              <a:ext uri="{FF2B5EF4-FFF2-40B4-BE49-F238E27FC236}">
                <a16:creationId xmlns:a16="http://schemas.microsoft.com/office/drawing/2014/main" id="{19FCCEF6-8A8E-4571-ABD2-0733F4D852A8}"/>
              </a:ext>
            </a:extLst>
          </p:cNvPr>
          <p:cNvPicPr>
            <a:picLocks noChangeAspect="1"/>
          </p:cNvPicPr>
          <p:nvPr/>
        </p:nvPicPr>
        <p:blipFill>
          <a:blip r:embed="rId3"/>
          <a:stretch>
            <a:fillRect/>
          </a:stretch>
        </p:blipFill>
        <p:spPr>
          <a:xfrm>
            <a:off x="332734" y="147591"/>
            <a:ext cx="3645724" cy="1066892"/>
          </a:xfrm>
          <a:prstGeom prst="rect">
            <a:avLst/>
          </a:prstGeom>
        </p:spPr>
      </p:pic>
    </p:spTree>
    <p:extLst>
      <p:ext uri="{BB962C8B-B14F-4D97-AF65-F5344CB8AC3E}">
        <p14:creationId xmlns:p14="http://schemas.microsoft.com/office/powerpoint/2010/main" val="159802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148C-E09A-435B-BEB9-28E71FB0A2E1}"/>
              </a:ext>
            </a:extLst>
          </p:cNvPr>
          <p:cNvSpPr>
            <a:spLocks noGrp="1"/>
          </p:cNvSpPr>
          <p:nvPr>
            <p:ph type="title"/>
          </p:nvPr>
        </p:nvSpPr>
        <p:spPr>
          <a:xfrm>
            <a:off x="838200" y="1291693"/>
            <a:ext cx="10515600" cy="1325563"/>
          </a:xfrm>
        </p:spPr>
        <p:txBody>
          <a:bodyPr/>
          <a:lstStyle/>
          <a:p>
            <a:r>
              <a:rPr lang="en-GB" dirty="0">
                <a:latin typeface="Arial" panose="020B0604020202020204" pitchFamily="34" charset="0"/>
                <a:cs typeface="Arial" panose="020B0604020202020204" pitchFamily="34" charset="0"/>
              </a:rPr>
              <a:t>Opening Prayer</a:t>
            </a:r>
          </a:p>
        </p:txBody>
      </p:sp>
      <p:sp>
        <p:nvSpPr>
          <p:cNvPr id="3" name="Content Placeholder 2">
            <a:extLst>
              <a:ext uri="{FF2B5EF4-FFF2-40B4-BE49-F238E27FC236}">
                <a16:creationId xmlns:a16="http://schemas.microsoft.com/office/drawing/2014/main" id="{8EAA854E-5432-4262-A9AD-E0B4E579F415}"/>
              </a:ext>
            </a:extLst>
          </p:cNvPr>
          <p:cNvSpPr>
            <a:spLocks noGrp="1"/>
          </p:cNvSpPr>
          <p:nvPr>
            <p:ph idx="1"/>
          </p:nvPr>
        </p:nvSpPr>
        <p:spPr>
          <a:xfrm>
            <a:off x="375110" y="2342790"/>
            <a:ext cx="11441780" cy="4351338"/>
          </a:xfrm>
        </p:spPr>
        <p:txBody>
          <a:bodyPr>
            <a:normAutofit fontScale="77500" lnSpcReduction="20000"/>
          </a:bodyPr>
          <a:lstStyle/>
          <a:p>
            <a:pPr marL="0" indent="0">
              <a:buNone/>
            </a:pPr>
            <a:r>
              <a:rPr lang="en-GB" sz="3000" dirty="0">
                <a:latin typeface="Arial" panose="020B0604020202020204" pitchFamily="34" charset="0"/>
                <a:cs typeface="Arial" panose="020B0604020202020204" pitchFamily="34" charset="0"/>
              </a:rPr>
              <a:t>As we gather this morning, let us pray together the prayer Our Father taught us:</a:t>
            </a:r>
          </a:p>
          <a:p>
            <a:pPr marL="0" indent="0">
              <a:buNone/>
            </a:pPr>
            <a:r>
              <a:rPr lang="en-GB" sz="3000" dirty="0">
                <a:latin typeface="Arial" panose="020B0604020202020204" pitchFamily="34" charset="0"/>
                <a:cs typeface="Arial" panose="020B0604020202020204" pitchFamily="34" charset="0"/>
              </a:rPr>
              <a:t> </a:t>
            </a:r>
          </a:p>
          <a:p>
            <a:pPr marL="0" indent="0">
              <a:buNone/>
            </a:pPr>
            <a:r>
              <a:rPr lang="en-GB" sz="4400" b="1" dirty="0">
                <a:latin typeface="Arial" panose="020B0604020202020204" pitchFamily="34" charset="0"/>
                <a:cs typeface="Arial" panose="020B0604020202020204" pitchFamily="34" charset="0"/>
              </a:rPr>
              <a:t>Our Father, who art in Heaven, hallowed be Thy name;</a:t>
            </a:r>
          </a:p>
          <a:p>
            <a:pPr marL="0" indent="0">
              <a:buNone/>
            </a:pPr>
            <a:r>
              <a:rPr lang="en-GB" sz="4400" b="1" dirty="0">
                <a:latin typeface="Arial" panose="020B0604020202020204" pitchFamily="34" charset="0"/>
                <a:cs typeface="Arial" panose="020B0604020202020204" pitchFamily="34" charset="0"/>
              </a:rPr>
              <a:t>Thy Kingdom come, Thy will be done, On earth as it is in Heaven.</a:t>
            </a:r>
          </a:p>
          <a:p>
            <a:pPr marL="0" indent="0">
              <a:buNone/>
            </a:pPr>
            <a:r>
              <a:rPr lang="en-GB" sz="4400" b="1" dirty="0">
                <a:latin typeface="Arial" panose="020B0604020202020204" pitchFamily="34" charset="0"/>
                <a:cs typeface="Arial" panose="020B0604020202020204" pitchFamily="34" charset="0"/>
              </a:rPr>
              <a:t>Give us this day our daily bread; and forgive us our trespasses.</a:t>
            </a:r>
          </a:p>
          <a:p>
            <a:pPr marL="0" indent="0">
              <a:buNone/>
            </a:pPr>
            <a:r>
              <a:rPr lang="en-GB" sz="4400" b="1" dirty="0">
                <a:latin typeface="Arial" panose="020B0604020202020204" pitchFamily="34" charset="0"/>
                <a:cs typeface="Arial" panose="020B0604020202020204" pitchFamily="34" charset="0"/>
              </a:rPr>
              <a:t>As we forgive those who trespass against us; and lead us not into temptation, But deliver us from evil</a:t>
            </a:r>
          </a:p>
          <a:p>
            <a:pPr marL="0" indent="0" algn="ctr">
              <a:buNone/>
            </a:pPr>
            <a:r>
              <a:rPr lang="en-GB" sz="4400" b="1" dirty="0">
                <a:latin typeface="Arial" panose="020B0604020202020204" pitchFamily="34" charset="0"/>
                <a:cs typeface="Arial" panose="020B0604020202020204" pitchFamily="34" charset="0"/>
              </a:rPr>
              <a:t>Amen</a:t>
            </a:r>
          </a:p>
        </p:txBody>
      </p:sp>
      <p:sp>
        <p:nvSpPr>
          <p:cNvPr id="4" name="Rectangle 3">
            <a:extLst>
              <a:ext uri="{FF2B5EF4-FFF2-40B4-BE49-F238E27FC236}">
                <a16:creationId xmlns:a16="http://schemas.microsoft.com/office/drawing/2014/main" id="{544A11A6-67BD-4D68-9348-048C5EBF2A0B}"/>
              </a:ext>
            </a:extLst>
          </p:cNvPr>
          <p:cNvSpPr/>
          <p:nvPr/>
        </p:nvSpPr>
        <p:spPr>
          <a:xfrm>
            <a:off x="0" y="0"/>
            <a:ext cx="12192000" cy="14894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484CCC43-6EFA-42C7-A9B9-F9B9719A6E41}"/>
              </a:ext>
            </a:extLst>
          </p:cNvPr>
          <p:cNvPicPr>
            <a:picLocks noChangeAspect="1"/>
          </p:cNvPicPr>
          <p:nvPr/>
        </p:nvPicPr>
        <p:blipFill>
          <a:blip r:embed="rId2"/>
          <a:stretch>
            <a:fillRect/>
          </a:stretch>
        </p:blipFill>
        <p:spPr>
          <a:xfrm>
            <a:off x="361014" y="163872"/>
            <a:ext cx="3645724" cy="1066892"/>
          </a:xfrm>
          <a:prstGeom prst="rect">
            <a:avLst/>
          </a:prstGeom>
        </p:spPr>
      </p:pic>
    </p:spTree>
    <p:extLst>
      <p:ext uri="{BB962C8B-B14F-4D97-AF65-F5344CB8AC3E}">
        <p14:creationId xmlns:p14="http://schemas.microsoft.com/office/powerpoint/2010/main" val="220725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3213158" y="5625030"/>
            <a:ext cx="3648075" cy="1066800"/>
          </a:xfrm>
          <a:prstGeom prst="rect">
            <a:avLst/>
          </a:prstGeom>
        </p:spPr>
      </p:pic>
      <p:pic>
        <p:nvPicPr>
          <p:cNvPr id="4" name="Picture 3">
            <a:extLst>
              <a:ext uri="{FF2B5EF4-FFF2-40B4-BE49-F238E27FC236}">
                <a16:creationId xmlns:a16="http://schemas.microsoft.com/office/drawing/2014/main" id="{D9D63EB6-0CEF-4911-9374-7AE8F30BF002}"/>
              </a:ext>
            </a:extLst>
          </p:cNvPr>
          <p:cNvPicPr>
            <a:picLocks noChangeAspect="1"/>
          </p:cNvPicPr>
          <p:nvPr/>
        </p:nvPicPr>
        <p:blipFill>
          <a:blip r:embed="rId3"/>
          <a:stretch>
            <a:fillRect/>
          </a:stretch>
        </p:blipFill>
        <p:spPr>
          <a:xfrm>
            <a:off x="0" y="0"/>
            <a:ext cx="12192000" cy="1498118"/>
          </a:xfrm>
          <a:prstGeom prst="rect">
            <a:avLst/>
          </a:prstGeom>
        </p:spPr>
      </p:pic>
      <p:pic>
        <p:nvPicPr>
          <p:cNvPr id="6" name="Picture 5">
            <a:extLst>
              <a:ext uri="{FF2B5EF4-FFF2-40B4-BE49-F238E27FC236}">
                <a16:creationId xmlns:a16="http://schemas.microsoft.com/office/drawing/2014/main" id="{0E901C82-0909-4CAC-9643-17A330D24186}"/>
              </a:ext>
            </a:extLst>
          </p:cNvPr>
          <p:cNvPicPr>
            <a:picLocks noChangeAspect="1"/>
          </p:cNvPicPr>
          <p:nvPr/>
        </p:nvPicPr>
        <p:blipFill>
          <a:blip r:embed="rId4"/>
          <a:stretch>
            <a:fillRect/>
          </a:stretch>
        </p:blipFill>
        <p:spPr>
          <a:xfrm>
            <a:off x="210186" y="156497"/>
            <a:ext cx="3645724" cy="1066892"/>
          </a:xfrm>
          <a:prstGeom prst="rect">
            <a:avLst/>
          </a:prstGeom>
        </p:spPr>
      </p:pic>
      <p:sp>
        <p:nvSpPr>
          <p:cNvPr id="7" name="Rectangle 6">
            <a:extLst>
              <a:ext uri="{FF2B5EF4-FFF2-40B4-BE49-F238E27FC236}">
                <a16:creationId xmlns:a16="http://schemas.microsoft.com/office/drawing/2014/main" id="{9364E08E-5DEE-40AB-81A9-36C6BC5DF8A2}"/>
              </a:ext>
            </a:extLst>
          </p:cNvPr>
          <p:cNvSpPr/>
          <p:nvPr/>
        </p:nvSpPr>
        <p:spPr>
          <a:xfrm>
            <a:off x="7069873" y="1626580"/>
            <a:ext cx="5019032" cy="2062103"/>
          </a:xfrm>
          <a:prstGeom prst="rect">
            <a:avLst/>
          </a:prstGeom>
          <a:solidFill>
            <a:schemeClr val="accent6">
              <a:lumMod val="20000"/>
              <a:lumOff val="80000"/>
            </a:schemeClr>
          </a:solidFill>
        </p:spPr>
        <p:txBody>
          <a:bodyPr wrap="square">
            <a:spAutoFit/>
          </a:bodyPr>
          <a:lstStyle/>
          <a:p>
            <a:r>
              <a:rPr lang="en-GB" sz="2000" b="1" dirty="0">
                <a:solidFill>
                  <a:srgbClr val="464646"/>
                </a:solidFill>
                <a:latin typeface="Comic Sans MS" panose="030F0702030302020204" pitchFamily="66" charset="0"/>
              </a:rPr>
              <a:t>Reflection:</a:t>
            </a:r>
            <a:br>
              <a:rPr lang="en-GB" dirty="0">
                <a:latin typeface="Comic Sans MS" panose="030F0702030302020204" pitchFamily="66" charset="0"/>
              </a:rPr>
            </a:br>
            <a:endParaRPr lang="en-GB" dirty="0">
              <a:latin typeface="Comic Sans MS" panose="030F0702030302020204" pitchFamily="66" charset="0"/>
            </a:endParaRPr>
          </a:p>
          <a:p>
            <a:r>
              <a:rPr lang="en-GB" sz="2400" dirty="0"/>
              <a:t>This short reading reminds us that God gave us a beautiful earth to live in, it is our responsibility to take care of it.</a:t>
            </a:r>
          </a:p>
          <a:p>
            <a:endParaRPr lang="en-GB" dirty="0"/>
          </a:p>
        </p:txBody>
      </p:sp>
      <p:sp>
        <p:nvSpPr>
          <p:cNvPr id="9" name="Rectangle 8">
            <a:extLst>
              <a:ext uri="{FF2B5EF4-FFF2-40B4-BE49-F238E27FC236}">
                <a16:creationId xmlns:a16="http://schemas.microsoft.com/office/drawing/2014/main" id="{FD979CF7-60E1-4D05-9C1D-477102A2DF61}"/>
              </a:ext>
            </a:extLst>
          </p:cNvPr>
          <p:cNvSpPr/>
          <p:nvPr/>
        </p:nvSpPr>
        <p:spPr>
          <a:xfrm>
            <a:off x="210186" y="1940102"/>
            <a:ext cx="6442408" cy="3964162"/>
          </a:xfrm>
          <a:prstGeom prst="rect">
            <a:avLst/>
          </a:prstGeom>
        </p:spPr>
        <p:txBody>
          <a:bodyPr wrap="square">
            <a:spAutoFit/>
          </a:bodyPr>
          <a:lstStyle/>
          <a:p>
            <a:r>
              <a:rPr lang="en-GB" sz="3200" b="1" dirty="0">
                <a:solidFill>
                  <a:srgbClr val="464646"/>
                </a:solidFill>
                <a:latin typeface="Arial" panose="020B0604020202020204" pitchFamily="34" charset="0"/>
                <a:cs typeface="Arial" panose="020B0604020202020204" pitchFamily="34" charset="0"/>
              </a:rPr>
              <a:t>Reading: Psalm 115:16  </a:t>
            </a:r>
          </a:p>
          <a:p>
            <a:endParaRPr lang="en-GB" sz="3200" b="1" dirty="0">
              <a:solidFill>
                <a:srgbClr val="464646"/>
              </a:solidFill>
              <a:latin typeface="Arial" panose="020B0604020202020204" pitchFamily="34" charset="0"/>
              <a:cs typeface="Arial" panose="020B0604020202020204" pitchFamily="34" charset="0"/>
            </a:endParaRPr>
          </a:p>
          <a:p>
            <a:pPr>
              <a:lnSpc>
                <a:spcPts val="3000"/>
              </a:lnSpc>
            </a:pPr>
            <a:r>
              <a:rPr lang="en-GB" sz="3200" b="1" dirty="0">
                <a:latin typeface="Arial" panose="020B0604020202020204" pitchFamily="34" charset="0"/>
                <a:cs typeface="Arial" panose="020B0604020202020204" pitchFamily="34" charset="0"/>
              </a:rPr>
              <a:t>Heaven belongs to the Lord, but the earth he has given to the human race.</a:t>
            </a:r>
          </a:p>
          <a:p>
            <a:pPr>
              <a:lnSpc>
                <a:spcPts val="3000"/>
              </a:lnSpc>
            </a:pPr>
            <a:r>
              <a:rPr lang="en-GB" sz="3200" b="1" dirty="0">
                <a:latin typeface="Arial" panose="020B0604020202020204" pitchFamily="34" charset="0"/>
                <a:cs typeface="Arial" panose="020B0604020202020204" pitchFamily="34" charset="0"/>
              </a:rPr>
              <a:t> </a:t>
            </a:r>
            <a:endParaRPr lang="en-GB" sz="3200" kern="1400" dirty="0">
              <a:solidFill>
                <a:srgbClr val="000000"/>
              </a:solidFill>
              <a:latin typeface="Arial" panose="020B0604020202020204" pitchFamily="34" charset="0"/>
              <a:cs typeface="Arial" panose="020B0604020202020204" pitchFamily="34" charset="0"/>
            </a:endParaRPr>
          </a:p>
          <a:p>
            <a:pPr>
              <a:lnSpc>
                <a:spcPct val="115000"/>
              </a:lnSpc>
            </a:pPr>
            <a:r>
              <a:rPr lang="en-GB" sz="3200" kern="1400" dirty="0">
                <a:solidFill>
                  <a:srgbClr val="000000"/>
                </a:solidFill>
                <a:latin typeface="Arial" panose="020B0604020202020204" pitchFamily="34" charset="0"/>
                <a:cs typeface="Arial" panose="020B0604020202020204" pitchFamily="34" charset="0"/>
              </a:rPr>
              <a:t>The Word of the Lord</a:t>
            </a:r>
          </a:p>
          <a:p>
            <a:pPr>
              <a:lnSpc>
                <a:spcPct val="115000"/>
              </a:lnSpc>
            </a:pPr>
            <a:r>
              <a:rPr lang="en-GB" sz="3200" b="1" kern="1400" dirty="0">
                <a:solidFill>
                  <a:srgbClr val="000000"/>
                </a:solidFill>
                <a:latin typeface="Arial" panose="020B0604020202020204" pitchFamily="34" charset="0"/>
                <a:cs typeface="Arial" panose="020B0604020202020204" pitchFamily="34" charset="0"/>
              </a:rPr>
              <a:t>Thanks be to God</a:t>
            </a:r>
            <a:endParaRPr lang="en-GB" sz="3200" b="1" dirty="0">
              <a:latin typeface="Arial" panose="020B0604020202020204" pitchFamily="34" charset="0"/>
              <a:cs typeface="Arial" panose="020B0604020202020204" pitchFamily="34" charset="0"/>
            </a:endParaRPr>
          </a:p>
          <a:p>
            <a:r>
              <a:rPr lang="en-GB" sz="1400" b="1" dirty="0">
                <a:solidFill>
                  <a:srgbClr val="464646"/>
                </a:solidFill>
                <a:latin typeface="Comic Sans MS" panose="030F0702030302020204" pitchFamily="66" charset="0"/>
              </a:rPr>
              <a:t> </a:t>
            </a:r>
          </a:p>
        </p:txBody>
      </p:sp>
      <p:pic>
        <p:nvPicPr>
          <p:cNvPr id="8" name="Picture 7">
            <a:extLst>
              <a:ext uri="{FF2B5EF4-FFF2-40B4-BE49-F238E27FC236}">
                <a16:creationId xmlns:a16="http://schemas.microsoft.com/office/drawing/2014/main" id="{8CABDEAB-3E1F-440F-92B1-52A5E9FCBC76}"/>
              </a:ext>
            </a:extLst>
          </p:cNvPr>
          <p:cNvPicPr>
            <a:picLocks noChangeAspect="1"/>
          </p:cNvPicPr>
          <p:nvPr/>
        </p:nvPicPr>
        <p:blipFill>
          <a:blip r:embed="rId5"/>
          <a:stretch>
            <a:fillRect/>
          </a:stretch>
        </p:blipFill>
        <p:spPr>
          <a:xfrm>
            <a:off x="7942416" y="3984937"/>
            <a:ext cx="3063838" cy="2492965"/>
          </a:xfrm>
          <a:prstGeom prst="rect">
            <a:avLst/>
          </a:prstGeom>
        </p:spPr>
      </p:pic>
    </p:spTree>
    <p:extLst>
      <p:ext uri="{BB962C8B-B14F-4D97-AF65-F5344CB8AC3E}">
        <p14:creationId xmlns:p14="http://schemas.microsoft.com/office/powerpoint/2010/main" val="212491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D0DC-AA63-4D49-8915-E74F5198345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930E65E-C6CA-4A49-BE98-E675806AD12B}"/>
              </a:ext>
            </a:extLst>
          </p:cNvPr>
          <p:cNvSpPr>
            <a:spLocks noGrp="1"/>
          </p:cNvSpPr>
          <p:nvPr>
            <p:ph idx="1"/>
          </p:nvPr>
        </p:nvSpPr>
        <p:spPr/>
        <p:txBody>
          <a:bodyPr/>
          <a:lstStyle/>
          <a:p>
            <a:pPr marL="0" indent="0">
              <a:buNone/>
            </a:pPr>
            <a:r>
              <a:rPr lang="en-GB" sz="6000" dirty="0">
                <a:latin typeface="Arial" panose="020B0604020202020204" pitchFamily="34" charset="0"/>
                <a:cs typeface="Arial" panose="020B0604020202020204" pitchFamily="34" charset="0"/>
              </a:rPr>
              <a:t>In the name of the Father and of the Son and of the Holy Spirit. Amen</a:t>
            </a:r>
          </a:p>
          <a:p>
            <a:pPr marL="0" indent="0">
              <a:buNone/>
            </a:pPr>
            <a:endParaRPr lang="en-GB" dirty="0"/>
          </a:p>
        </p:txBody>
      </p:sp>
      <p:pic>
        <p:nvPicPr>
          <p:cNvPr id="4" name="Picture 3">
            <a:extLst>
              <a:ext uri="{FF2B5EF4-FFF2-40B4-BE49-F238E27FC236}">
                <a16:creationId xmlns:a16="http://schemas.microsoft.com/office/drawing/2014/main" id="{C5301223-1479-43FF-9F39-C456205F3C8A}"/>
              </a:ext>
            </a:extLst>
          </p:cNvPr>
          <p:cNvPicPr>
            <a:picLocks noChangeAspect="1"/>
          </p:cNvPicPr>
          <p:nvPr/>
        </p:nvPicPr>
        <p:blipFill>
          <a:blip r:embed="rId2"/>
          <a:stretch>
            <a:fillRect/>
          </a:stretch>
        </p:blipFill>
        <p:spPr>
          <a:xfrm>
            <a:off x="0" y="0"/>
            <a:ext cx="12192000" cy="1499616"/>
          </a:xfrm>
          <a:prstGeom prst="rect">
            <a:avLst/>
          </a:prstGeom>
        </p:spPr>
      </p:pic>
      <p:pic>
        <p:nvPicPr>
          <p:cNvPr id="5" name="Picture 4">
            <a:extLst>
              <a:ext uri="{FF2B5EF4-FFF2-40B4-BE49-F238E27FC236}">
                <a16:creationId xmlns:a16="http://schemas.microsoft.com/office/drawing/2014/main" id="{6E56144E-E231-4EFC-8102-38C120F3C027}"/>
              </a:ext>
            </a:extLst>
          </p:cNvPr>
          <p:cNvPicPr>
            <a:picLocks noChangeAspect="1"/>
          </p:cNvPicPr>
          <p:nvPr/>
        </p:nvPicPr>
        <p:blipFill>
          <a:blip r:embed="rId3"/>
          <a:stretch>
            <a:fillRect/>
          </a:stretch>
        </p:blipFill>
        <p:spPr>
          <a:xfrm>
            <a:off x="361014" y="216362"/>
            <a:ext cx="3645724" cy="1066892"/>
          </a:xfrm>
          <a:prstGeom prst="rect">
            <a:avLst/>
          </a:prstGeom>
        </p:spPr>
      </p:pic>
    </p:spTree>
    <p:extLst>
      <p:ext uri="{BB962C8B-B14F-4D97-AF65-F5344CB8AC3E}">
        <p14:creationId xmlns:p14="http://schemas.microsoft.com/office/powerpoint/2010/main" val="2697119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2950" y="1613333"/>
            <a:ext cx="7920880" cy="2646878"/>
          </a:xfrm>
          <a:prstGeom prst="rect">
            <a:avLst/>
          </a:prstGeom>
          <a:noFill/>
        </p:spPr>
        <p:txBody>
          <a:bodyPr wrap="square" rtlCol="0">
            <a:spAutoFit/>
          </a:bodyPr>
          <a:lstStyle/>
          <a:p>
            <a:pPr algn="ctr"/>
            <a:r>
              <a:rPr lang="en-GB" sz="4000" dirty="0"/>
              <a:t>Thursday 23</a:t>
            </a:r>
            <a:r>
              <a:rPr lang="en-GB" sz="4000" baseline="30000" dirty="0"/>
              <a:t>rd</a:t>
            </a:r>
            <a:r>
              <a:rPr lang="en-GB" sz="4000" dirty="0"/>
              <a:t> May  </a:t>
            </a: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Faith ~ Excellence ~ Determination</a:t>
            </a:r>
          </a:p>
          <a:p>
            <a:pPr algn="ctr"/>
            <a:endParaRPr lang="en-GB" sz="3600" b="1" dirty="0">
              <a:latin typeface="Arial" panose="020B0604020202020204" pitchFamily="34" charset="0"/>
              <a:cs typeface="Arial" panose="020B0604020202020204" pitchFamily="34" charset="0"/>
            </a:endParaRPr>
          </a:p>
          <a:p>
            <a:pPr algn="ctr"/>
            <a:r>
              <a:rPr lang="en-GB" sz="3600" dirty="0" err="1">
                <a:latin typeface="Arial" panose="020B0604020202020204" pitchFamily="34" charset="0"/>
                <a:cs typeface="Arial" panose="020B0604020202020204" pitchFamily="34" charset="0"/>
              </a:rPr>
              <a:t>Laudato</a:t>
            </a:r>
            <a:r>
              <a:rPr lang="en-GB" sz="3600" dirty="0">
                <a:latin typeface="Arial" panose="020B0604020202020204" pitchFamily="34" charset="0"/>
                <a:cs typeface="Arial" panose="020B0604020202020204" pitchFamily="34" charset="0"/>
              </a:rPr>
              <a:t> Si/Feast of St Bede</a:t>
            </a:r>
            <a:endParaRPr lang="en-GB" sz="3600" b="1" dirty="0">
              <a:latin typeface="Bradley Hand ITC" panose="03070402050302030203" pitchFamily="66" charset="0"/>
            </a:endParaRPr>
          </a:p>
        </p:txBody>
      </p:sp>
      <p:pic>
        <p:nvPicPr>
          <p:cNvPr id="3" name="Picture 2"/>
          <p:cNvPicPr/>
          <p:nvPr/>
        </p:nvPicPr>
        <p:blipFill>
          <a:blip r:embed="rId2"/>
          <a:stretch>
            <a:fillRect/>
          </a:stretch>
        </p:blipFill>
        <p:spPr>
          <a:xfrm>
            <a:off x="4271962" y="5791200"/>
            <a:ext cx="3648075" cy="1066800"/>
          </a:xfrm>
          <a:prstGeom prst="rect">
            <a:avLst/>
          </a:prstGeom>
        </p:spPr>
      </p:pic>
      <p:pic>
        <p:nvPicPr>
          <p:cNvPr id="4" name="Picture 3">
            <a:extLst>
              <a:ext uri="{FF2B5EF4-FFF2-40B4-BE49-F238E27FC236}">
                <a16:creationId xmlns:a16="http://schemas.microsoft.com/office/drawing/2014/main" id="{D9D63EB6-0CEF-4911-9374-7AE8F30BF002}"/>
              </a:ext>
            </a:extLst>
          </p:cNvPr>
          <p:cNvPicPr>
            <a:picLocks noChangeAspect="1"/>
          </p:cNvPicPr>
          <p:nvPr/>
        </p:nvPicPr>
        <p:blipFill>
          <a:blip r:embed="rId3"/>
          <a:stretch>
            <a:fillRect/>
          </a:stretch>
        </p:blipFill>
        <p:spPr>
          <a:xfrm>
            <a:off x="0" y="0"/>
            <a:ext cx="12192000" cy="1498118"/>
          </a:xfrm>
          <a:prstGeom prst="rect">
            <a:avLst/>
          </a:prstGeom>
        </p:spPr>
      </p:pic>
      <p:pic>
        <p:nvPicPr>
          <p:cNvPr id="6" name="Picture 5">
            <a:extLst>
              <a:ext uri="{FF2B5EF4-FFF2-40B4-BE49-F238E27FC236}">
                <a16:creationId xmlns:a16="http://schemas.microsoft.com/office/drawing/2014/main" id="{0E901C82-0909-4CAC-9643-17A330D24186}"/>
              </a:ext>
            </a:extLst>
          </p:cNvPr>
          <p:cNvPicPr>
            <a:picLocks noChangeAspect="1"/>
          </p:cNvPicPr>
          <p:nvPr/>
        </p:nvPicPr>
        <p:blipFill>
          <a:blip r:embed="rId4"/>
          <a:stretch>
            <a:fillRect/>
          </a:stretch>
        </p:blipFill>
        <p:spPr>
          <a:xfrm>
            <a:off x="210186" y="156497"/>
            <a:ext cx="3645724" cy="1066892"/>
          </a:xfrm>
          <a:prstGeom prst="rect">
            <a:avLst/>
          </a:prstGeom>
        </p:spPr>
      </p:pic>
    </p:spTree>
    <p:extLst>
      <p:ext uri="{BB962C8B-B14F-4D97-AF65-F5344CB8AC3E}">
        <p14:creationId xmlns:p14="http://schemas.microsoft.com/office/powerpoint/2010/main" val="408004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851" y="1613333"/>
            <a:ext cx="9678573" cy="3570208"/>
          </a:xfrm>
          <a:prstGeom prst="rect">
            <a:avLst/>
          </a:prstGeom>
          <a:noFill/>
        </p:spPr>
        <p:txBody>
          <a:bodyPr wrap="square" rtlCol="0">
            <a:spAutoFit/>
          </a:bodyPr>
          <a:lstStyle/>
          <a:p>
            <a:pPr algn="ctr"/>
            <a:r>
              <a:rPr lang="en-GB" sz="4000" b="1" dirty="0">
                <a:latin typeface="Arial" panose="020B0604020202020204" pitchFamily="34" charset="0"/>
                <a:cs typeface="Arial" panose="020B0604020202020204" pitchFamily="34" charset="0"/>
              </a:rPr>
              <a:t>Mission Statement</a:t>
            </a:r>
          </a:p>
          <a:p>
            <a:endParaRPr lang="en-GB"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With the Lord’s help, we are united in </a:t>
            </a:r>
            <a:r>
              <a:rPr lang="en-GB" sz="3200" b="1" dirty="0">
                <a:latin typeface="Arial" panose="020B0604020202020204" pitchFamily="34" charset="0"/>
                <a:cs typeface="Arial" panose="020B0604020202020204" pitchFamily="34" charset="0"/>
              </a:rPr>
              <a:t>faith</a:t>
            </a:r>
            <a:r>
              <a:rPr lang="en-GB" sz="3200" dirty="0">
                <a:latin typeface="Arial" panose="020B0604020202020204" pitchFamily="34" charset="0"/>
                <a:cs typeface="Arial" panose="020B0604020202020204" pitchFamily="34" charset="0"/>
              </a:rPr>
              <a:t>, we strive for success and </a:t>
            </a:r>
            <a:r>
              <a:rPr lang="en-GB" sz="3200" b="1" dirty="0">
                <a:latin typeface="Arial" panose="020B0604020202020204" pitchFamily="34" charset="0"/>
                <a:cs typeface="Arial" panose="020B0604020202020204" pitchFamily="34" charset="0"/>
              </a:rPr>
              <a:t>excellence</a:t>
            </a:r>
            <a:r>
              <a:rPr lang="en-GB" sz="3200" dirty="0">
                <a:latin typeface="Arial" panose="020B0604020202020204" pitchFamily="34" charset="0"/>
                <a:cs typeface="Arial" panose="020B0604020202020204" pitchFamily="34" charset="0"/>
              </a:rPr>
              <a:t>, we are </a:t>
            </a:r>
            <a:r>
              <a:rPr lang="en-GB" sz="3200" b="1" dirty="0">
                <a:latin typeface="Arial" panose="020B0604020202020204" pitchFamily="34" charset="0"/>
                <a:cs typeface="Arial" panose="020B0604020202020204" pitchFamily="34" charset="0"/>
              </a:rPr>
              <a:t>determined</a:t>
            </a:r>
            <a:r>
              <a:rPr lang="en-GB" sz="3200" dirty="0">
                <a:latin typeface="Arial" panose="020B0604020202020204" pitchFamily="34" charset="0"/>
                <a:cs typeface="Arial" panose="020B0604020202020204" pitchFamily="34" charset="0"/>
              </a:rPr>
              <a:t> to be the best that we can be.</a:t>
            </a: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Faith ~ Excellence ~ Determination</a:t>
            </a:r>
            <a:endParaRPr lang="en-GB" sz="3600" dirty="0">
              <a:latin typeface="Arial" panose="020B0604020202020204" pitchFamily="34" charset="0"/>
              <a:cs typeface="Arial" panose="020B0604020202020204" pitchFamily="34" charset="0"/>
            </a:endParaRPr>
          </a:p>
        </p:txBody>
      </p:sp>
      <p:pic>
        <p:nvPicPr>
          <p:cNvPr id="3" name="Picture 2"/>
          <p:cNvPicPr/>
          <p:nvPr/>
        </p:nvPicPr>
        <p:blipFill>
          <a:blip r:embed="rId2"/>
          <a:stretch>
            <a:fillRect/>
          </a:stretch>
        </p:blipFill>
        <p:spPr>
          <a:xfrm>
            <a:off x="4271962" y="5791200"/>
            <a:ext cx="3648075" cy="1066800"/>
          </a:xfrm>
          <a:prstGeom prst="rect">
            <a:avLst/>
          </a:prstGeom>
        </p:spPr>
      </p:pic>
      <p:pic>
        <p:nvPicPr>
          <p:cNvPr id="4" name="Picture 3">
            <a:extLst>
              <a:ext uri="{FF2B5EF4-FFF2-40B4-BE49-F238E27FC236}">
                <a16:creationId xmlns:a16="http://schemas.microsoft.com/office/drawing/2014/main" id="{D9D63EB6-0CEF-4911-9374-7AE8F30BF002}"/>
              </a:ext>
            </a:extLst>
          </p:cNvPr>
          <p:cNvPicPr>
            <a:picLocks noChangeAspect="1"/>
          </p:cNvPicPr>
          <p:nvPr/>
        </p:nvPicPr>
        <p:blipFill>
          <a:blip r:embed="rId3"/>
          <a:stretch>
            <a:fillRect/>
          </a:stretch>
        </p:blipFill>
        <p:spPr>
          <a:xfrm>
            <a:off x="0" y="0"/>
            <a:ext cx="12192000" cy="1498118"/>
          </a:xfrm>
          <a:prstGeom prst="rect">
            <a:avLst/>
          </a:prstGeom>
        </p:spPr>
      </p:pic>
      <p:pic>
        <p:nvPicPr>
          <p:cNvPr id="6" name="Picture 5">
            <a:extLst>
              <a:ext uri="{FF2B5EF4-FFF2-40B4-BE49-F238E27FC236}">
                <a16:creationId xmlns:a16="http://schemas.microsoft.com/office/drawing/2014/main" id="{0E901C82-0909-4CAC-9643-17A330D24186}"/>
              </a:ext>
            </a:extLst>
          </p:cNvPr>
          <p:cNvPicPr>
            <a:picLocks noChangeAspect="1"/>
          </p:cNvPicPr>
          <p:nvPr/>
        </p:nvPicPr>
        <p:blipFill>
          <a:blip r:embed="rId4"/>
          <a:stretch>
            <a:fillRect/>
          </a:stretch>
        </p:blipFill>
        <p:spPr>
          <a:xfrm>
            <a:off x="210186" y="156497"/>
            <a:ext cx="3645724" cy="1066892"/>
          </a:xfrm>
          <a:prstGeom prst="rect">
            <a:avLst/>
          </a:prstGeom>
        </p:spPr>
      </p:pic>
    </p:spTree>
    <p:extLst>
      <p:ext uri="{BB962C8B-B14F-4D97-AF65-F5344CB8AC3E}">
        <p14:creationId xmlns:p14="http://schemas.microsoft.com/office/powerpoint/2010/main" val="388254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tretch>
            <a:fillRect/>
          </a:stretch>
        </p:blipFill>
        <p:spPr>
          <a:xfrm>
            <a:off x="1524000" y="20961"/>
            <a:ext cx="9144000" cy="6796869"/>
          </a:xfrm>
          <a:prstGeom prst="rect">
            <a:avLst/>
          </a:prstGeom>
        </p:spPr>
      </p:pic>
      <p:sp>
        <p:nvSpPr>
          <p:cNvPr id="4" name="TextBox 3"/>
          <p:cNvSpPr txBox="1"/>
          <p:nvPr/>
        </p:nvSpPr>
        <p:spPr>
          <a:xfrm>
            <a:off x="2207568" y="260649"/>
            <a:ext cx="7929618" cy="4524315"/>
          </a:xfrm>
          <a:prstGeom prst="rect">
            <a:avLst/>
          </a:prstGeom>
          <a:noFill/>
        </p:spPr>
        <p:txBody>
          <a:bodyPr wrap="square" rtlCol="0">
            <a:spAutoFit/>
          </a:bodyPr>
          <a:lstStyle/>
          <a:p>
            <a:pPr algn="ctr"/>
            <a:r>
              <a:rPr lang="en-US" sz="7200" b="1" dirty="0">
                <a:latin typeface="Arial" panose="020B0604020202020204" pitchFamily="34" charset="0"/>
                <a:cs typeface="Arial" panose="020B0604020202020204" pitchFamily="34" charset="0"/>
              </a:rPr>
              <a:t>Feast of St Bede</a:t>
            </a:r>
          </a:p>
          <a:p>
            <a:pPr algn="ctr"/>
            <a:endParaRPr lang="en-US" sz="7200" b="1" dirty="0">
              <a:latin typeface="Arial" panose="020B0604020202020204" pitchFamily="34" charset="0"/>
              <a:cs typeface="Arial" panose="020B0604020202020204" pitchFamily="34" charset="0"/>
            </a:endParaRPr>
          </a:p>
          <a:p>
            <a:pPr algn="ctr"/>
            <a:r>
              <a:rPr lang="en-US" sz="7200" b="1" dirty="0">
                <a:latin typeface="Arial" panose="020B0604020202020204" pitchFamily="34" charset="0"/>
                <a:cs typeface="Arial" panose="020B0604020202020204" pitchFamily="34" charset="0"/>
              </a:rPr>
              <a:t>Thursday 23</a:t>
            </a:r>
            <a:r>
              <a:rPr lang="en-US" sz="7200" b="1" baseline="30000" dirty="0">
                <a:latin typeface="Arial" panose="020B0604020202020204" pitchFamily="34" charset="0"/>
                <a:cs typeface="Arial" panose="020B0604020202020204" pitchFamily="34" charset="0"/>
              </a:rPr>
              <a:t>rd</a:t>
            </a:r>
            <a:r>
              <a:rPr lang="en-US" sz="7200" b="1" dirty="0">
                <a:latin typeface="Arial" panose="020B0604020202020204" pitchFamily="34" charset="0"/>
                <a:cs typeface="Arial" panose="020B0604020202020204" pitchFamily="34" charset="0"/>
              </a:rPr>
              <a:t>  May 2024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tretch>
            <a:fillRect/>
          </a:stretch>
        </p:blipFill>
        <p:spPr>
          <a:xfrm>
            <a:off x="83153" y="0"/>
            <a:ext cx="11904407" cy="6817948"/>
          </a:xfrm>
          <a:prstGeom prst="rect">
            <a:avLst/>
          </a:prstGeom>
        </p:spPr>
      </p:pic>
      <p:sp>
        <p:nvSpPr>
          <p:cNvPr id="4" name="TextBox 3"/>
          <p:cNvSpPr txBox="1"/>
          <p:nvPr/>
        </p:nvSpPr>
        <p:spPr>
          <a:xfrm>
            <a:off x="1164823" y="504573"/>
            <a:ext cx="10365537" cy="4524315"/>
          </a:xfrm>
          <a:prstGeom prst="rect">
            <a:avLst/>
          </a:prstGeom>
          <a:noFill/>
        </p:spPr>
        <p:txBody>
          <a:bodyPr wrap="square" rtlCol="0">
            <a:spAutoFit/>
          </a:bodyPr>
          <a:lstStyle/>
          <a:p>
            <a:pPr algn="ctr"/>
            <a:r>
              <a:rPr lang="en-US" sz="5400" dirty="0">
                <a:latin typeface="Arial" panose="020B0604020202020204" pitchFamily="34" charset="0"/>
                <a:cs typeface="Arial" panose="020B0604020202020204" pitchFamily="34" charset="0"/>
              </a:rPr>
              <a:t>Good morning and welcome to this celebration of the Word. Let us put ourselves in the presence of God by making the Sign of the Cross together.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tretch>
            <a:fillRect/>
          </a:stretch>
        </p:blipFill>
        <p:spPr>
          <a:xfrm>
            <a:off x="1524000" y="20961"/>
            <a:ext cx="9144000" cy="6796869"/>
          </a:xfrm>
          <a:prstGeom prst="rect">
            <a:avLst/>
          </a:prstGeom>
        </p:spPr>
      </p:pic>
      <p:sp>
        <p:nvSpPr>
          <p:cNvPr id="4" name="TextBox 3"/>
          <p:cNvSpPr txBox="1"/>
          <p:nvPr/>
        </p:nvSpPr>
        <p:spPr>
          <a:xfrm>
            <a:off x="1991544" y="404665"/>
            <a:ext cx="8286808" cy="6186309"/>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“In the name of the Father, and of the Son and of the Holy Spirit.”</a:t>
            </a:r>
          </a:p>
          <a:p>
            <a:pPr algn="ctr"/>
            <a:endParaRPr lang="en-US" sz="6600" b="1" dirty="0">
              <a:latin typeface="Arial" panose="020B0604020202020204" pitchFamily="34" charset="0"/>
              <a:cs typeface="Arial" panose="020B0604020202020204" pitchFamily="34" charset="0"/>
            </a:endParaRPr>
          </a:p>
          <a:p>
            <a:pPr algn="ctr"/>
            <a:r>
              <a:rPr lang="en-US" sz="6600" b="1" dirty="0">
                <a:latin typeface="Arial" panose="020B0604020202020204" pitchFamily="34" charset="0"/>
                <a:cs typeface="Arial" panose="020B0604020202020204" pitchFamily="34" charset="0"/>
              </a:rPr>
              <a:t> Amen.</a:t>
            </a:r>
          </a:p>
        </p:txBody>
      </p:sp>
      <p:pic>
        <p:nvPicPr>
          <p:cNvPr id="2" name="Picture 1"/>
          <p:cNvPicPr>
            <a:picLocks noChangeAspect="1"/>
          </p:cNvPicPr>
          <p:nvPr/>
        </p:nvPicPr>
        <p:blipFill>
          <a:blip r:embed="rId4"/>
          <a:stretch>
            <a:fillRect/>
          </a:stretch>
        </p:blipFill>
        <p:spPr>
          <a:xfrm>
            <a:off x="2135560" y="3861048"/>
            <a:ext cx="2304256" cy="250462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5720" y="332657"/>
            <a:ext cx="6120680" cy="5293757"/>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Let us pray together: </a:t>
            </a:r>
          </a:p>
          <a:p>
            <a:pPr algn="ctr"/>
            <a:endParaRPr lang="en-GB" b="1" dirty="0">
              <a:latin typeface="Arial" panose="020B0604020202020204" pitchFamily="34" charset="0"/>
              <a:cs typeface="Arial" panose="020B0604020202020204" pitchFamily="34" charset="0"/>
            </a:endParaRPr>
          </a:p>
          <a:p>
            <a:pPr algn="ctr"/>
            <a:r>
              <a:rPr lang="en-GB" sz="3200" b="1" dirty="0">
                <a:latin typeface="Arial" panose="020B0604020202020204" pitchFamily="34" charset="0"/>
                <a:cs typeface="Arial" panose="020B0604020202020204" pitchFamily="34" charset="0"/>
              </a:rPr>
              <a:t>Good Jesus,</a:t>
            </a:r>
          </a:p>
          <a:p>
            <a:pPr algn="ctr"/>
            <a:r>
              <a:rPr lang="en-GB" sz="3200" b="1" dirty="0">
                <a:latin typeface="Arial" panose="020B0604020202020204" pitchFamily="34" charset="0"/>
                <a:cs typeface="Arial" panose="020B0604020202020204" pitchFamily="34" charset="0"/>
              </a:rPr>
              <a:t>by your loving kindness,</a:t>
            </a:r>
          </a:p>
          <a:p>
            <a:pPr algn="ctr"/>
            <a:r>
              <a:rPr lang="en-GB" sz="3200" b="1" dirty="0">
                <a:latin typeface="Arial" panose="020B0604020202020204" pitchFamily="34" charset="0"/>
                <a:cs typeface="Arial" panose="020B0604020202020204" pitchFamily="34" charset="0"/>
              </a:rPr>
              <a:t>enable me to come to you,</a:t>
            </a:r>
          </a:p>
          <a:p>
            <a:pPr algn="ctr"/>
            <a:r>
              <a:rPr lang="en-GB" sz="3200" b="1" dirty="0">
                <a:latin typeface="Arial" panose="020B0604020202020204" pitchFamily="34" charset="0"/>
                <a:cs typeface="Arial" panose="020B0604020202020204" pitchFamily="34" charset="0"/>
              </a:rPr>
              <a:t>the fountain of wisdom,</a:t>
            </a:r>
          </a:p>
          <a:p>
            <a:pPr algn="ctr"/>
            <a:r>
              <a:rPr lang="en-GB" sz="3200" b="1" dirty="0">
                <a:latin typeface="Arial" panose="020B0604020202020204" pitchFamily="34" charset="0"/>
                <a:cs typeface="Arial" panose="020B0604020202020204" pitchFamily="34" charset="0"/>
              </a:rPr>
              <a:t>and to stand forever before your face,</a:t>
            </a:r>
          </a:p>
          <a:p>
            <a:pPr algn="ctr"/>
            <a:r>
              <a:rPr lang="en-GB" sz="3200" b="1" dirty="0">
                <a:latin typeface="Arial" panose="020B0604020202020204" pitchFamily="34" charset="0"/>
                <a:cs typeface="Arial" panose="020B0604020202020204" pitchFamily="34" charset="0"/>
              </a:rPr>
              <a:t>Amen</a:t>
            </a:r>
          </a:p>
          <a:p>
            <a:pPr algn="ctr"/>
            <a:endParaRPr lang="en-GB" sz="3200" b="1" dirty="0">
              <a:latin typeface="Arial" panose="020B0604020202020204" pitchFamily="34" charset="0"/>
              <a:cs typeface="Arial" panose="020B0604020202020204" pitchFamily="34" charset="0"/>
            </a:endParaRPr>
          </a:p>
          <a:p>
            <a:pPr algn="ctr"/>
            <a:r>
              <a:rPr lang="en-GB" sz="3200" b="1" dirty="0">
                <a:latin typeface="Arial" panose="020B0604020202020204" pitchFamily="34" charset="0"/>
                <a:cs typeface="Arial" panose="020B0604020202020204" pitchFamily="34" charset="0"/>
              </a:rPr>
              <a:t>St Bede: Pray for Us  </a:t>
            </a:r>
            <a:r>
              <a:rPr lang="en-GB" sz="3200" b="1" dirty="0">
                <a:latin typeface="Bradley Hand ITC" panose="03070402050302030203" pitchFamily="66" charset="0"/>
              </a:rPr>
              <a:t> </a:t>
            </a:r>
          </a:p>
        </p:txBody>
      </p:sp>
    </p:spTree>
    <p:extLst>
      <p:ext uri="{BB962C8B-B14F-4D97-AF65-F5344CB8AC3E}">
        <p14:creationId xmlns:p14="http://schemas.microsoft.com/office/powerpoint/2010/main" val="2624592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20" y="357167"/>
            <a:ext cx="8572560" cy="4524315"/>
          </a:xfrm>
          <a:prstGeom prst="rect">
            <a:avLst/>
          </a:prstGeom>
          <a:noFill/>
        </p:spPr>
        <p:txBody>
          <a:bodyPr wrap="square" rtlCol="0">
            <a:spAutoFit/>
          </a:bodyPr>
          <a:lstStyle/>
          <a:p>
            <a:pPr fontAlgn="base"/>
            <a:r>
              <a:rPr lang="en-GB" dirty="0">
                <a:latin typeface="Arial" panose="020B0604020202020204" pitchFamily="34" charset="0"/>
                <a:cs typeface="Arial" panose="020B0604020202020204" pitchFamily="34" charset="0"/>
              </a:rPr>
              <a:t>It is said that St Bede was born in Monkton in Jarrow in 673 AD, which is only 19 miles from here.</a:t>
            </a:r>
          </a:p>
          <a:p>
            <a:pPr fontAlgn="base"/>
            <a:endParaRPr lang="en-GB"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At the age of 7 he was entrusted to the care of Benedict </a:t>
            </a:r>
            <a:r>
              <a:rPr lang="en-GB" dirty="0" err="1">
                <a:latin typeface="Arial" panose="020B0604020202020204" pitchFamily="34" charset="0"/>
                <a:cs typeface="Arial" panose="020B0604020202020204" pitchFamily="34" charset="0"/>
              </a:rPr>
              <a:t>Biscop</a:t>
            </a:r>
            <a:r>
              <a:rPr lang="en-GB" dirty="0">
                <a:latin typeface="Arial" panose="020B0604020202020204" pitchFamily="34" charset="0"/>
                <a:cs typeface="Arial" panose="020B0604020202020204" pitchFamily="34" charset="0"/>
              </a:rPr>
              <a:t> who founded the monastery of St Peter at </a:t>
            </a:r>
            <a:r>
              <a:rPr lang="en-GB" dirty="0" err="1">
                <a:latin typeface="Arial" panose="020B0604020202020204" pitchFamily="34" charset="0"/>
                <a:cs typeface="Arial" panose="020B0604020202020204" pitchFamily="34" charset="0"/>
              </a:rPr>
              <a:t>Wearmouth</a:t>
            </a:r>
            <a:r>
              <a:rPr lang="en-GB" dirty="0">
                <a:latin typeface="Arial" panose="020B0604020202020204" pitchFamily="34" charset="0"/>
                <a:cs typeface="Arial" panose="020B0604020202020204" pitchFamily="34" charset="0"/>
              </a:rPr>
              <a:t>. He spent most of his life in the Monastery. By the age of 19 he had become a deacon and was promoted to Priest at 30.</a:t>
            </a:r>
          </a:p>
          <a:p>
            <a:pPr fontAlgn="base"/>
            <a:r>
              <a:rPr lang="en-GB" dirty="0">
                <a:latin typeface="Arial" panose="020B0604020202020204" pitchFamily="34" charset="0"/>
                <a:cs typeface="Arial" panose="020B0604020202020204" pitchFamily="34" charset="0"/>
              </a:rPr>
              <a:t> </a:t>
            </a:r>
          </a:p>
          <a:p>
            <a:pPr fontAlgn="base"/>
            <a:r>
              <a:rPr lang="en-GB" dirty="0">
                <a:latin typeface="Arial" panose="020B0604020202020204" pitchFamily="34" charset="0"/>
                <a:cs typeface="Arial" panose="020B0604020202020204" pitchFamily="34" charset="0"/>
              </a:rPr>
              <a:t>St Bede was a keen scholar and started to write his first works in the year 701 AD. He continued writing for the rest of his life, and wrote over 60 books.  He became known as the Venerable Bede and was widely regarded as the greatest of all the Anglo Saxon scholars.</a:t>
            </a:r>
          </a:p>
          <a:p>
            <a:pPr fontAlgn="base"/>
            <a:endParaRPr lang="en-GB"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St Bede died on the floor of his cell on Thursday, May 26 735 during the Feast of the Ascension. He died singing “Glory be to the Father and to the Son and to the Holy Spirit” and was buried at Jarrow.  His feast day is celebrated on May 25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every year.  St Bede listened to the God’s call.</a:t>
            </a:r>
          </a:p>
        </p:txBody>
      </p:sp>
      <p:pic>
        <p:nvPicPr>
          <p:cNvPr id="6" name="Picture 5">
            <a:extLst>
              <a:ext uri="{FF2B5EF4-FFF2-40B4-BE49-F238E27FC236}">
                <a16:creationId xmlns:a16="http://schemas.microsoft.com/office/drawing/2014/main" id="{1CCD04C7-1A41-4754-81B1-CE9C9868E82B}"/>
              </a:ext>
            </a:extLst>
          </p:cNvPr>
          <p:cNvPicPr>
            <a:picLocks noChangeAspect="1"/>
          </p:cNvPicPr>
          <p:nvPr/>
        </p:nvPicPr>
        <p:blipFill>
          <a:blip r:embed="rId2"/>
          <a:stretch>
            <a:fillRect/>
          </a:stretch>
        </p:blipFill>
        <p:spPr>
          <a:xfrm>
            <a:off x="7691189" y="4881482"/>
            <a:ext cx="2448272" cy="1951253"/>
          </a:xfrm>
          <a:prstGeom prst="rect">
            <a:avLst/>
          </a:prstGeom>
        </p:spPr>
      </p:pic>
      <p:pic>
        <p:nvPicPr>
          <p:cNvPr id="2" name="Picture 1">
            <a:extLst>
              <a:ext uri="{FF2B5EF4-FFF2-40B4-BE49-F238E27FC236}">
                <a16:creationId xmlns:a16="http://schemas.microsoft.com/office/drawing/2014/main" id="{E4C88794-D240-4E6C-B137-C1703A4A4295}"/>
              </a:ext>
            </a:extLst>
          </p:cNvPr>
          <p:cNvPicPr>
            <a:picLocks noChangeAspect="1"/>
          </p:cNvPicPr>
          <p:nvPr/>
        </p:nvPicPr>
        <p:blipFill>
          <a:blip r:embed="rId3"/>
          <a:stretch>
            <a:fillRect/>
          </a:stretch>
        </p:blipFill>
        <p:spPr>
          <a:xfrm>
            <a:off x="1919537" y="4909786"/>
            <a:ext cx="2581275" cy="1695450"/>
          </a:xfrm>
          <a:prstGeom prst="rect">
            <a:avLst/>
          </a:prstGeom>
        </p:spPr>
      </p:pic>
      <p:pic>
        <p:nvPicPr>
          <p:cNvPr id="8" name="Picture 7">
            <a:extLst>
              <a:ext uri="{FF2B5EF4-FFF2-40B4-BE49-F238E27FC236}">
                <a16:creationId xmlns:a16="http://schemas.microsoft.com/office/drawing/2014/main" id="{92D2284F-8283-4675-A207-ADCC4FE13F91}"/>
              </a:ext>
            </a:extLst>
          </p:cNvPr>
          <p:cNvPicPr>
            <a:picLocks noChangeAspect="1"/>
          </p:cNvPicPr>
          <p:nvPr/>
        </p:nvPicPr>
        <p:blipFill>
          <a:blip r:embed="rId4"/>
          <a:stretch>
            <a:fillRect/>
          </a:stretch>
        </p:blipFill>
        <p:spPr>
          <a:xfrm>
            <a:off x="4871864" y="4922647"/>
            <a:ext cx="2448272" cy="171585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tretch>
            <a:fillRect/>
          </a:stretch>
        </p:blipFill>
        <p:spPr>
          <a:xfrm>
            <a:off x="1524000" y="20961"/>
            <a:ext cx="9144000" cy="6796869"/>
          </a:xfrm>
          <a:prstGeom prst="rect">
            <a:avLst/>
          </a:prstGeom>
        </p:spPr>
      </p:pic>
      <p:sp>
        <p:nvSpPr>
          <p:cNvPr id="2" name="Rectangle 1"/>
          <p:cNvSpPr/>
          <p:nvPr/>
        </p:nvSpPr>
        <p:spPr>
          <a:xfrm>
            <a:off x="2024034" y="357166"/>
            <a:ext cx="8215370" cy="3785652"/>
          </a:xfrm>
          <a:prstGeom prst="rect">
            <a:avLst/>
          </a:prstGeom>
        </p:spPr>
        <p:txBody>
          <a:bodyPr wrap="square">
            <a:spAutoFit/>
          </a:bodyPr>
          <a:lstStyle/>
          <a:p>
            <a:r>
              <a:rPr lang="en-US" sz="6000" dirty="0">
                <a:latin typeface="Bradley Hand ITC" pitchFamily="66" charset="0"/>
              </a:rPr>
              <a:t> </a:t>
            </a:r>
            <a:r>
              <a:rPr lang="en-US" sz="6000" dirty="0">
                <a:latin typeface="Arial" panose="020B0604020202020204" pitchFamily="34" charset="0"/>
                <a:cs typeface="Arial" panose="020B0604020202020204" pitchFamily="34" charset="0"/>
              </a:rPr>
              <a:t>A reading from the Gospel of John</a:t>
            </a:r>
          </a:p>
          <a:p>
            <a:endParaRPr lang="en-US" sz="6000" dirty="0">
              <a:latin typeface="Arial" panose="020B0604020202020204" pitchFamily="34" charset="0"/>
              <a:cs typeface="Arial" panose="020B0604020202020204" pitchFamily="34" charset="0"/>
            </a:endParaRPr>
          </a:p>
          <a:p>
            <a:r>
              <a:rPr lang="en-US" sz="6000" dirty="0">
                <a:latin typeface="Arial" panose="020B0604020202020204" pitchFamily="34" charset="0"/>
                <a:cs typeface="Arial" panose="020B0604020202020204" pitchFamily="34" charset="0"/>
              </a:rPr>
              <a:t> </a:t>
            </a:r>
            <a:r>
              <a:rPr lang="en-US" sz="6000" b="1" dirty="0">
                <a:latin typeface="Arial" panose="020B0604020202020204" pitchFamily="34" charset="0"/>
                <a:cs typeface="Arial" panose="020B0604020202020204" pitchFamily="34" charset="0"/>
              </a:rPr>
              <a:t>Glory to you O Lord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596" y="214290"/>
            <a:ext cx="4575452" cy="5940088"/>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John 16:29-33</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disciples said to him, “Now you are speaking plainly and not in veiled language!  Now we see that you know all things, even before we question you.  Because of this we believe that you came from God.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Jesus answered them, “Do you believe now?  The hour is coming, indeed it has come, when you will be scattered, each going his own way and you will leave me alone.  Yet I am not alone, for the Father is with me.  I have told you all this, so that in me you may have peace.  In the world you will have suffering.  But take courage!  I have overcome the world.”</a:t>
            </a:r>
          </a:p>
        </p:txBody>
      </p:sp>
      <p:pic>
        <p:nvPicPr>
          <p:cNvPr id="3" name="Picture 2">
            <a:extLst>
              <a:ext uri="{FF2B5EF4-FFF2-40B4-BE49-F238E27FC236}">
                <a16:creationId xmlns:a16="http://schemas.microsoft.com/office/drawing/2014/main" id="{99F088A7-8313-4CAE-8ED8-A90271730C29}"/>
              </a:ext>
            </a:extLst>
          </p:cNvPr>
          <p:cNvPicPr>
            <a:picLocks noChangeAspect="1"/>
          </p:cNvPicPr>
          <p:nvPr/>
        </p:nvPicPr>
        <p:blipFill>
          <a:blip r:embed="rId2"/>
          <a:stretch>
            <a:fillRect/>
          </a:stretch>
        </p:blipFill>
        <p:spPr>
          <a:xfrm>
            <a:off x="7058054" y="332656"/>
            <a:ext cx="3181350" cy="2971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tretch>
            <a:fillRect/>
          </a:stretch>
        </p:blipFill>
        <p:spPr>
          <a:xfrm>
            <a:off x="1524000" y="20961"/>
            <a:ext cx="9144000" cy="6796869"/>
          </a:xfrm>
          <a:prstGeom prst="rect">
            <a:avLst/>
          </a:prstGeom>
        </p:spPr>
      </p:pic>
      <p:sp>
        <p:nvSpPr>
          <p:cNvPr id="2" name="Rectangle 1"/>
          <p:cNvSpPr/>
          <p:nvPr/>
        </p:nvSpPr>
        <p:spPr>
          <a:xfrm>
            <a:off x="2024034" y="857232"/>
            <a:ext cx="8072494" cy="3046988"/>
          </a:xfrm>
          <a:prstGeom prst="rect">
            <a:avLst/>
          </a:prstGeom>
        </p:spPr>
        <p:txBody>
          <a:bodyPr wrap="square">
            <a:spAutoFit/>
          </a:bodyPr>
          <a:lstStyle/>
          <a:p>
            <a:r>
              <a:rPr lang="en-US" sz="4800" dirty="0">
                <a:latin typeface="Arial" panose="020B0604020202020204" pitchFamily="34" charset="0"/>
                <a:cs typeface="Arial" panose="020B0604020202020204" pitchFamily="34" charset="0"/>
              </a:rPr>
              <a:t>The Gospel of the Lord.</a:t>
            </a:r>
          </a:p>
          <a:p>
            <a:endParaRPr lang="en-US" sz="4800" dirty="0">
              <a:latin typeface="Arial" panose="020B0604020202020204" pitchFamily="34" charset="0"/>
              <a:cs typeface="Arial" panose="020B0604020202020204" pitchFamily="34" charset="0"/>
            </a:endParaRPr>
          </a:p>
          <a:p>
            <a:r>
              <a:rPr lang="en-US" sz="4800" b="1" dirty="0">
                <a:latin typeface="Arial" panose="020B0604020202020204" pitchFamily="34" charset="0"/>
                <a:cs typeface="Arial" panose="020B0604020202020204" pitchFamily="34" charset="0"/>
              </a:rPr>
              <a:t>Praise to you Lord Jesus Christ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2667" y="151180"/>
            <a:ext cx="8466666" cy="6555641"/>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Bidding Prayers: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Let us pray that St Bede can help us find the right path and rule for our lives. </a:t>
            </a:r>
          </a:p>
          <a:p>
            <a:r>
              <a:rPr lang="en-GB" sz="2000" dirty="0">
                <a:latin typeface="Arial" panose="020B0604020202020204" pitchFamily="34" charset="0"/>
                <a:cs typeface="Arial" panose="020B0604020202020204" pitchFamily="34" charset="0"/>
              </a:rPr>
              <a:t>Allow us to live a good life following his example. </a:t>
            </a:r>
          </a:p>
          <a:p>
            <a:r>
              <a:rPr lang="en-GB" sz="2000" dirty="0">
                <a:latin typeface="Arial" panose="020B0604020202020204" pitchFamily="34" charset="0"/>
                <a:cs typeface="Arial" panose="020B0604020202020204" pitchFamily="34" charset="0"/>
              </a:rPr>
              <a:t>Lord in your mercy </a:t>
            </a:r>
          </a:p>
          <a:p>
            <a:r>
              <a:rPr lang="en-GB" sz="2000" b="1" dirty="0">
                <a:latin typeface="Arial" panose="020B0604020202020204" pitchFamily="34" charset="0"/>
                <a:cs typeface="Arial" panose="020B0604020202020204" pitchFamily="34" charset="0"/>
              </a:rPr>
              <a:t>Hear our prayer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We pray for all the current and former students of St Bede’s, that we are all able to find happiness and success in life with the guidance of the Holy Spirit. May we have the strength and courage to deal with difficulties we may face in life. </a:t>
            </a:r>
          </a:p>
          <a:p>
            <a:r>
              <a:rPr lang="en-GB" sz="2000" dirty="0">
                <a:latin typeface="Arial" panose="020B0604020202020204" pitchFamily="34" charset="0"/>
                <a:cs typeface="Arial" panose="020B0604020202020204" pitchFamily="34" charset="0"/>
              </a:rPr>
              <a:t>Lord in your mercy </a:t>
            </a:r>
          </a:p>
          <a:p>
            <a:r>
              <a:rPr lang="en-GB" sz="2000" b="1" dirty="0">
                <a:latin typeface="Arial" panose="020B0604020202020204" pitchFamily="34" charset="0"/>
                <a:cs typeface="Arial" panose="020B0604020202020204" pitchFamily="34" charset="0"/>
              </a:rPr>
              <a:t>Hear our prayer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Let us pray for all those who are sick at this time and for members of our families who have passed away in your light. We pray for the sick to recover and those who have passed away to find their eternal rest with you in heaven. </a:t>
            </a:r>
          </a:p>
          <a:p>
            <a:r>
              <a:rPr lang="en-GB" sz="2000" dirty="0">
                <a:latin typeface="Arial" panose="020B0604020202020204" pitchFamily="34" charset="0"/>
                <a:cs typeface="Arial" panose="020B0604020202020204" pitchFamily="34" charset="0"/>
              </a:rPr>
              <a:t>Lord in your mercy </a:t>
            </a:r>
          </a:p>
          <a:p>
            <a:r>
              <a:rPr lang="en-GB" sz="2000" b="1" dirty="0">
                <a:latin typeface="Arial" panose="020B0604020202020204" pitchFamily="34" charset="0"/>
                <a:cs typeface="Arial" panose="020B0604020202020204" pitchFamily="34" charset="0"/>
              </a:rPr>
              <a:t>Hear our prayer </a:t>
            </a:r>
          </a:p>
        </p:txBody>
      </p:sp>
    </p:spTree>
    <p:extLst>
      <p:ext uri="{BB962C8B-B14F-4D97-AF65-F5344CB8AC3E}">
        <p14:creationId xmlns:p14="http://schemas.microsoft.com/office/powerpoint/2010/main" val="203204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1" y="260648"/>
            <a:ext cx="8212667" cy="4616648"/>
          </a:xfrm>
          <a:prstGeom prst="rect">
            <a:avLst/>
          </a:prstGeom>
        </p:spPr>
        <p:txBody>
          <a:bodyPr wrap="square">
            <a:spAutoFit/>
          </a:bodyPr>
          <a:lstStyle/>
          <a:p>
            <a:r>
              <a:rPr lang="en-GB" sz="2100" dirty="0">
                <a:latin typeface="Arial" panose="020B0604020202020204" pitchFamily="34" charset="0"/>
                <a:cs typeface="Arial" panose="020B0604020202020204" pitchFamily="34" charset="0"/>
              </a:rPr>
              <a:t>Let us pray for all those who are taking important examinations at this time.  We pray that they get the results they deserve. </a:t>
            </a:r>
          </a:p>
          <a:p>
            <a:r>
              <a:rPr lang="en-GB" sz="2100" dirty="0">
                <a:latin typeface="Arial" panose="020B0604020202020204" pitchFamily="34" charset="0"/>
                <a:cs typeface="Arial" panose="020B0604020202020204" pitchFamily="34" charset="0"/>
              </a:rPr>
              <a:t>Lord in your mercy </a:t>
            </a:r>
          </a:p>
          <a:p>
            <a:r>
              <a:rPr lang="en-GB" sz="2100" b="1" dirty="0">
                <a:latin typeface="Arial" panose="020B0604020202020204" pitchFamily="34" charset="0"/>
                <a:cs typeface="Arial" panose="020B0604020202020204" pitchFamily="34" charset="0"/>
              </a:rPr>
              <a:t>Hear our prayer </a:t>
            </a:r>
          </a:p>
          <a:p>
            <a:endParaRPr lang="en-GB" sz="2100" b="1" dirty="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We offer these prayers to Mary our Mother in Heaven as we say </a:t>
            </a:r>
          </a:p>
          <a:p>
            <a:endParaRPr lang="en-GB" sz="2100" dirty="0">
              <a:latin typeface="Arial" panose="020B0604020202020204" pitchFamily="34" charset="0"/>
              <a:cs typeface="Arial" panose="020B0604020202020204" pitchFamily="34" charset="0"/>
            </a:endParaRPr>
          </a:p>
          <a:p>
            <a:r>
              <a:rPr lang="en-GB" sz="2100" b="1" dirty="0">
                <a:latin typeface="Arial" panose="020B0604020202020204" pitchFamily="34" charset="0"/>
                <a:cs typeface="Arial" panose="020B0604020202020204" pitchFamily="34" charset="0"/>
              </a:rPr>
              <a:t>Hail Mary, Full of Grace,</a:t>
            </a:r>
          </a:p>
          <a:p>
            <a:r>
              <a:rPr lang="en-GB" sz="2100" b="1" dirty="0">
                <a:latin typeface="Arial" panose="020B0604020202020204" pitchFamily="34" charset="0"/>
                <a:cs typeface="Arial" panose="020B0604020202020204" pitchFamily="34" charset="0"/>
              </a:rPr>
              <a:t>The Lord is with thee. </a:t>
            </a:r>
          </a:p>
          <a:p>
            <a:r>
              <a:rPr lang="en-GB" sz="2100" b="1" dirty="0">
                <a:latin typeface="Arial" panose="020B0604020202020204" pitchFamily="34" charset="0"/>
                <a:cs typeface="Arial" panose="020B0604020202020204" pitchFamily="34" charset="0"/>
              </a:rPr>
              <a:t>Blessed art thou among women, and blessed is the fruit of thy womb, Jesus. </a:t>
            </a:r>
          </a:p>
          <a:p>
            <a:r>
              <a:rPr lang="en-GB" sz="2100" b="1" dirty="0">
                <a:latin typeface="Arial" panose="020B0604020202020204" pitchFamily="34" charset="0"/>
                <a:cs typeface="Arial" panose="020B0604020202020204" pitchFamily="34" charset="0"/>
              </a:rPr>
              <a:t>Holy Mary, Mother of God, pray for us sinners now, and at the hour of our death</a:t>
            </a:r>
          </a:p>
          <a:p>
            <a:r>
              <a:rPr lang="en-GB" sz="2100" b="1" dirty="0">
                <a:latin typeface="Arial" panose="020B0604020202020204" pitchFamily="34" charset="0"/>
                <a:cs typeface="Arial" panose="020B0604020202020204" pitchFamily="34" charset="0"/>
              </a:rPr>
              <a:t>Amen</a:t>
            </a:r>
          </a:p>
        </p:txBody>
      </p:sp>
    </p:spTree>
    <p:extLst>
      <p:ext uri="{BB962C8B-B14F-4D97-AF65-F5344CB8AC3E}">
        <p14:creationId xmlns:p14="http://schemas.microsoft.com/office/powerpoint/2010/main" val="159516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8B94D-6C0A-494F-9B1D-CB56B98557F7}"/>
              </a:ext>
            </a:extLst>
          </p:cNvPr>
          <p:cNvSpPr>
            <a:spLocks noGrp="1"/>
          </p:cNvSpPr>
          <p:nvPr>
            <p:ph idx="1"/>
          </p:nvPr>
        </p:nvSpPr>
        <p:spPr>
          <a:xfrm>
            <a:off x="543214" y="1645709"/>
            <a:ext cx="10515600" cy="4698820"/>
          </a:xfrm>
        </p:spPr>
        <p:txBody>
          <a:bodyPr/>
          <a:lstStyle/>
          <a:p>
            <a:pPr marL="0" indent="0">
              <a:buNone/>
            </a:pPr>
            <a:r>
              <a:rPr lang="en-GB" sz="3600" dirty="0">
                <a:latin typeface="Arial" panose="020B0604020202020204" pitchFamily="34" charset="0"/>
                <a:cs typeface="Arial" panose="020B0604020202020204" pitchFamily="34" charset="0"/>
              </a:rPr>
              <a:t>We take a few moments of stillness to ready our hearts and minds. </a:t>
            </a:r>
          </a:p>
          <a:p>
            <a:pPr marL="0" indent="0">
              <a:buNone/>
            </a:pPr>
            <a:endParaRPr lang="en-GB" sz="48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In the name of the Father and of the Son and of the Holy Spirit. Amen</a:t>
            </a:r>
          </a:p>
        </p:txBody>
      </p:sp>
      <p:pic>
        <p:nvPicPr>
          <p:cNvPr id="4" name="Picture 3">
            <a:extLst>
              <a:ext uri="{FF2B5EF4-FFF2-40B4-BE49-F238E27FC236}">
                <a16:creationId xmlns:a16="http://schemas.microsoft.com/office/drawing/2014/main" id="{BA91A0F0-9492-4A8D-9DF5-E573A02037B9}"/>
              </a:ext>
            </a:extLst>
          </p:cNvPr>
          <p:cNvPicPr>
            <a:picLocks noChangeAspect="1"/>
          </p:cNvPicPr>
          <p:nvPr/>
        </p:nvPicPr>
        <p:blipFill>
          <a:blip r:embed="rId2"/>
          <a:stretch>
            <a:fillRect/>
          </a:stretch>
        </p:blipFill>
        <p:spPr>
          <a:xfrm>
            <a:off x="0" y="-68022"/>
            <a:ext cx="12192000" cy="1498118"/>
          </a:xfrm>
          <a:prstGeom prst="rect">
            <a:avLst/>
          </a:prstGeom>
        </p:spPr>
      </p:pic>
      <p:pic>
        <p:nvPicPr>
          <p:cNvPr id="5" name="Picture 4">
            <a:extLst>
              <a:ext uri="{FF2B5EF4-FFF2-40B4-BE49-F238E27FC236}">
                <a16:creationId xmlns:a16="http://schemas.microsoft.com/office/drawing/2014/main" id="{19FCCEF6-8A8E-4571-ABD2-0733F4D852A8}"/>
              </a:ext>
            </a:extLst>
          </p:cNvPr>
          <p:cNvPicPr>
            <a:picLocks noChangeAspect="1"/>
          </p:cNvPicPr>
          <p:nvPr/>
        </p:nvPicPr>
        <p:blipFill>
          <a:blip r:embed="rId3"/>
          <a:stretch>
            <a:fillRect/>
          </a:stretch>
        </p:blipFill>
        <p:spPr>
          <a:xfrm>
            <a:off x="332734" y="147591"/>
            <a:ext cx="3645724" cy="1066892"/>
          </a:xfrm>
          <a:prstGeom prst="rect">
            <a:avLst/>
          </a:prstGeom>
        </p:spPr>
      </p:pic>
    </p:spTree>
    <p:extLst>
      <p:ext uri="{BB962C8B-B14F-4D97-AF65-F5344CB8AC3E}">
        <p14:creationId xmlns:p14="http://schemas.microsoft.com/office/powerpoint/2010/main" val="1748728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tretch>
            <a:fillRect/>
          </a:stretch>
        </p:blipFill>
        <p:spPr>
          <a:xfrm>
            <a:off x="1524000" y="20961"/>
            <a:ext cx="9144000" cy="6796869"/>
          </a:xfrm>
          <a:prstGeom prst="rect">
            <a:avLst/>
          </a:prstGeom>
        </p:spPr>
      </p:pic>
      <p:sp>
        <p:nvSpPr>
          <p:cNvPr id="2" name="Rectangle 1"/>
          <p:cNvSpPr/>
          <p:nvPr/>
        </p:nvSpPr>
        <p:spPr>
          <a:xfrm>
            <a:off x="1952596" y="285728"/>
            <a:ext cx="8286808" cy="4339650"/>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Going forth:</a:t>
            </a:r>
          </a:p>
          <a:p>
            <a:r>
              <a:rPr lang="en-US" sz="4000" b="1" dirty="0">
                <a:latin typeface="Arial" panose="020B0604020202020204" pitchFamily="34" charset="0"/>
                <a:cs typeface="Arial" panose="020B0604020202020204" pitchFamily="34" charset="0"/>
              </a:rPr>
              <a:t> </a:t>
            </a:r>
          </a:p>
          <a:p>
            <a:r>
              <a:rPr lang="en-US" sz="4000" b="1" dirty="0">
                <a:latin typeface="Arial" panose="020B0604020202020204" pitchFamily="34" charset="0"/>
                <a:cs typeface="Arial" panose="020B0604020202020204" pitchFamily="34" charset="0"/>
              </a:rPr>
              <a:t>St Bede was a scholar and believed in education.  As you leave today, try to live out our schools mission statement as he would have wanted us to.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F76E5E-DDB9-4A80-87EA-5935EF8DE4C1}"/>
              </a:ext>
            </a:extLst>
          </p:cNvPr>
          <p:cNvSpPr txBox="1"/>
          <p:nvPr/>
        </p:nvSpPr>
        <p:spPr>
          <a:xfrm>
            <a:off x="1703512" y="332657"/>
            <a:ext cx="8712968" cy="4031873"/>
          </a:xfrm>
          <a:prstGeom prst="rect">
            <a:avLst/>
          </a:prstGeom>
          <a:noFill/>
        </p:spPr>
        <p:txBody>
          <a:bodyPr wrap="square" rtlCol="0">
            <a:spAutoFit/>
          </a:bodyPr>
          <a:lstStyle/>
          <a:p>
            <a:pPr algn="ctr"/>
            <a:r>
              <a:rPr lang="en-GB" sz="4400" dirty="0">
                <a:latin typeface="Arial" panose="020B0604020202020204" pitchFamily="34" charset="0"/>
                <a:cs typeface="Arial" panose="020B0604020202020204" pitchFamily="34" charset="0"/>
              </a:rPr>
              <a:t>Have faith</a:t>
            </a:r>
          </a:p>
          <a:p>
            <a:pPr algn="ctr"/>
            <a:endParaRPr lang="en-GB" sz="4400" dirty="0">
              <a:latin typeface="Arial" panose="020B0604020202020204" pitchFamily="34" charset="0"/>
              <a:cs typeface="Arial" panose="020B0604020202020204" pitchFamily="34" charset="0"/>
            </a:endParaRPr>
          </a:p>
          <a:p>
            <a:pPr algn="ctr"/>
            <a:r>
              <a:rPr lang="en-GB" sz="4400" dirty="0">
                <a:latin typeface="Arial" panose="020B0604020202020204" pitchFamily="34" charset="0"/>
                <a:cs typeface="Arial" panose="020B0604020202020204" pitchFamily="34" charset="0"/>
              </a:rPr>
              <a:t>Try to be excellent</a:t>
            </a:r>
          </a:p>
          <a:p>
            <a:pPr algn="ctr"/>
            <a:endParaRPr lang="en-GB" sz="4400" dirty="0">
              <a:latin typeface="Arial" panose="020B0604020202020204" pitchFamily="34" charset="0"/>
              <a:cs typeface="Arial" panose="020B0604020202020204" pitchFamily="34" charset="0"/>
            </a:endParaRPr>
          </a:p>
          <a:p>
            <a:pPr algn="ctr"/>
            <a:r>
              <a:rPr lang="en-GB" sz="4400" dirty="0">
                <a:latin typeface="Arial" panose="020B0604020202020204" pitchFamily="34" charset="0"/>
                <a:cs typeface="Arial" panose="020B0604020202020204" pitchFamily="34" charset="0"/>
              </a:rPr>
              <a:t>Be determined in all that you do.</a:t>
            </a:r>
          </a:p>
          <a:p>
            <a:endParaRPr lang="en-GB" dirty="0"/>
          </a:p>
          <a:p>
            <a:endParaRPr lang="en-GB" dirty="0"/>
          </a:p>
        </p:txBody>
      </p:sp>
      <p:sp>
        <p:nvSpPr>
          <p:cNvPr id="3" name="Rectangle 2">
            <a:extLst>
              <a:ext uri="{FF2B5EF4-FFF2-40B4-BE49-F238E27FC236}">
                <a16:creationId xmlns:a16="http://schemas.microsoft.com/office/drawing/2014/main" id="{C4A2C022-7C58-424B-9A60-FD6CF02A4E6A}"/>
              </a:ext>
            </a:extLst>
          </p:cNvPr>
          <p:cNvSpPr/>
          <p:nvPr/>
        </p:nvSpPr>
        <p:spPr>
          <a:xfrm>
            <a:off x="2639616" y="5879014"/>
            <a:ext cx="7344816" cy="646331"/>
          </a:xfrm>
          <a:prstGeom prst="rect">
            <a:avLst/>
          </a:prstGeom>
        </p:spPr>
        <p:txBody>
          <a:bodyPr wrap="square">
            <a:spAutoFit/>
          </a:bodyPr>
          <a:lstStyle/>
          <a:p>
            <a:pPr algn="ctr"/>
            <a:r>
              <a:rPr lang="en-GB" dirty="0">
                <a:solidFill>
                  <a:srgbClr val="222222"/>
                </a:solidFill>
                <a:latin typeface="Lato"/>
              </a:rPr>
              <a:t>With the Lord’s help, we are united in </a:t>
            </a:r>
            <a:r>
              <a:rPr lang="en-GB" b="1" dirty="0">
                <a:solidFill>
                  <a:srgbClr val="222222"/>
                </a:solidFill>
                <a:latin typeface="Lato"/>
              </a:rPr>
              <a:t>faith</a:t>
            </a:r>
            <a:r>
              <a:rPr lang="en-GB" dirty="0">
                <a:solidFill>
                  <a:srgbClr val="222222"/>
                </a:solidFill>
                <a:latin typeface="Lato"/>
              </a:rPr>
              <a:t>, we are </a:t>
            </a:r>
            <a:r>
              <a:rPr lang="en-GB" b="1" dirty="0">
                <a:solidFill>
                  <a:srgbClr val="222222"/>
                </a:solidFill>
                <a:latin typeface="Lato"/>
              </a:rPr>
              <a:t>determined</a:t>
            </a:r>
            <a:r>
              <a:rPr lang="en-GB" dirty="0">
                <a:solidFill>
                  <a:srgbClr val="222222"/>
                </a:solidFill>
                <a:latin typeface="Lato"/>
              </a:rPr>
              <a:t> to achieve and strive for success and </a:t>
            </a:r>
            <a:r>
              <a:rPr lang="en-GB" b="1" dirty="0">
                <a:solidFill>
                  <a:srgbClr val="222222"/>
                </a:solidFill>
                <a:latin typeface="Lato"/>
              </a:rPr>
              <a:t>excellence</a:t>
            </a:r>
            <a:r>
              <a:rPr lang="en-GB" dirty="0">
                <a:solidFill>
                  <a:srgbClr val="222222"/>
                </a:solidFill>
                <a:latin typeface="Lato"/>
              </a:rPr>
              <a:t> in all that we do.</a:t>
            </a:r>
            <a:endParaRPr lang="en-GB" dirty="0"/>
          </a:p>
        </p:txBody>
      </p:sp>
    </p:spTree>
    <p:extLst>
      <p:ext uri="{BB962C8B-B14F-4D97-AF65-F5344CB8AC3E}">
        <p14:creationId xmlns:p14="http://schemas.microsoft.com/office/powerpoint/2010/main" val="2504016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D0DC-AA63-4D49-8915-E74F5198345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930E65E-C6CA-4A49-BE98-E675806AD12B}"/>
              </a:ext>
            </a:extLst>
          </p:cNvPr>
          <p:cNvSpPr>
            <a:spLocks noGrp="1"/>
          </p:cNvSpPr>
          <p:nvPr>
            <p:ph idx="1"/>
          </p:nvPr>
        </p:nvSpPr>
        <p:spPr>
          <a:noFill/>
        </p:spPr>
        <p:txBody>
          <a:bodyPr/>
          <a:lstStyle/>
          <a:p>
            <a:pPr marL="0" indent="0">
              <a:buNone/>
            </a:pPr>
            <a:r>
              <a:rPr lang="en-GB" sz="6000" dirty="0">
                <a:latin typeface="Arial" panose="020B0604020202020204" pitchFamily="34" charset="0"/>
                <a:cs typeface="Arial" panose="020B0604020202020204" pitchFamily="34" charset="0"/>
              </a:rPr>
              <a:t>In the name of the Father and of the Son and of the Holy Spirit. Amen</a:t>
            </a:r>
          </a:p>
          <a:p>
            <a:pPr marL="0" indent="0">
              <a:buNone/>
            </a:pPr>
            <a:endParaRPr lang="en-GB" dirty="0"/>
          </a:p>
        </p:txBody>
      </p:sp>
      <p:pic>
        <p:nvPicPr>
          <p:cNvPr id="4" name="Picture 3">
            <a:extLst>
              <a:ext uri="{FF2B5EF4-FFF2-40B4-BE49-F238E27FC236}">
                <a16:creationId xmlns:a16="http://schemas.microsoft.com/office/drawing/2014/main" id="{C5301223-1479-43FF-9F39-C456205F3C8A}"/>
              </a:ext>
            </a:extLst>
          </p:cNvPr>
          <p:cNvPicPr>
            <a:picLocks noChangeAspect="1"/>
          </p:cNvPicPr>
          <p:nvPr/>
        </p:nvPicPr>
        <p:blipFill>
          <a:blip r:embed="rId2"/>
          <a:stretch>
            <a:fillRect/>
          </a:stretch>
        </p:blipFill>
        <p:spPr>
          <a:xfrm>
            <a:off x="0" y="0"/>
            <a:ext cx="12192000" cy="1499616"/>
          </a:xfrm>
          <a:prstGeom prst="rect">
            <a:avLst/>
          </a:prstGeom>
        </p:spPr>
      </p:pic>
      <p:pic>
        <p:nvPicPr>
          <p:cNvPr id="5" name="Picture 4">
            <a:extLst>
              <a:ext uri="{FF2B5EF4-FFF2-40B4-BE49-F238E27FC236}">
                <a16:creationId xmlns:a16="http://schemas.microsoft.com/office/drawing/2014/main" id="{6E56144E-E231-4EFC-8102-38C120F3C027}"/>
              </a:ext>
            </a:extLst>
          </p:cNvPr>
          <p:cNvPicPr>
            <a:picLocks noChangeAspect="1"/>
          </p:cNvPicPr>
          <p:nvPr/>
        </p:nvPicPr>
        <p:blipFill>
          <a:blip r:embed="rId3"/>
          <a:stretch>
            <a:fillRect/>
          </a:stretch>
        </p:blipFill>
        <p:spPr>
          <a:xfrm>
            <a:off x="361014" y="216362"/>
            <a:ext cx="3645724" cy="1066892"/>
          </a:xfrm>
          <a:prstGeom prst="rect">
            <a:avLst/>
          </a:prstGeom>
        </p:spPr>
      </p:pic>
    </p:spTree>
    <p:extLst>
      <p:ext uri="{BB962C8B-B14F-4D97-AF65-F5344CB8AC3E}">
        <p14:creationId xmlns:p14="http://schemas.microsoft.com/office/powerpoint/2010/main" val="3741954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2950" y="1613333"/>
            <a:ext cx="7920880" cy="4093428"/>
          </a:xfrm>
          <a:prstGeom prst="rect">
            <a:avLst/>
          </a:prstGeom>
          <a:noFill/>
        </p:spPr>
        <p:txBody>
          <a:bodyPr wrap="square" rtlCol="0">
            <a:spAutoFit/>
          </a:bodyPr>
          <a:lstStyle/>
          <a:p>
            <a:pPr algn="ctr"/>
            <a:r>
              <a:rPr lang="en-GB" sz="4000" dirty="0"/>
              <a:t>Friday 24</a:t>
            </a:r>
            <a:r>
              <a:rPr lang="en-GB" sz="4000" baseline="30000" dirty="0"/>
              <a:t>th</a:t>
            </a:r>
            <a:r>
              <a:rPr lang="en-GB" sz="4000" dirty="0"/>
              <a:t> May  </a:t>
            </a:r>
          </a:p>
          <a:p>
            <a:pPr algn="ctr"/>
            <a:endParaRPr lang="en-GB" sz="4000" b="1"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Faith ~ Excellence ~ Determination</a:t>
            </a:r>
          </a:p>
          <a:p>
            <a:pPr algn="ctr"/>
            <a:endParaRPr lang="en-GB" sz="3600" b="1" dirty="0">
              <a:latin typeface="Arial" panose="020B0604020202020204" pitchFamily="34" charset="0"/>
              <a:cs typeface="Arial" panose="020B0604020202020204" pitchFamily="34" charset="0"/>
            </a:endParaRPr>
          </a:p>
          <a:p>
            <a:pPr algn="ctr"/>
            <a:r>
              <a:rPr lang="en-GB" sz="3600" dirty="0" err="1">
                <a:latin typeface="Arial" panose="020B0604020202020204" pitchFamily="34" charset="0"/>
                <a:cs typeface="Arial" panose="020B0604020202020204" pitchFamily="34" charset="0"/>
              </a:rPr>
              <a:t>Laudato</a:t>
            </a:r>
            <a:r>
              <a:rPr lang="en-GB" sz="3600" dirty="0">
                <a:latin typeface="Arial" panose="020B0604020202020204" pitchFamily="34" charset="0"/>
                <a:cs typeface="Arial" panose="020B0604020202020204" pitchFamily="34" charset="0"/>
              </a:rPr>
              <a:t> Si/Feast of St Bede</a:t>
            </a:r>
            <a:endParaRPr lang="en-GB" sz="3600" b="1" dirty="0">
              <a:latin typeface="Bradley Hand ITC" panose="03070402050302030203" pitchFamily="66" charset="0"/>
            </a:endParaRPr>
          </a:p>
          <a:p>
            <a:pPr algn="ct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9D63EB6-0CEF-4911-9374-7AE8F30BF002}"/>
              </a:ext>
            </a:extLst>
          </p:cNvPr>
          <p:cNvPicPr>
            <a:picLocks noChangeAspect="1"/>
          </p:cNvPicPr>
          <p:nvPr/>
        </p:nvPicPr>
        <p:blipFill>
          <a:blip r:embed="rId2"/>
          <a:stretch>
            <a:fillRect/>
          </a:stretch>
        </p:blipFill>
        <p:spPr>
          <a:xfrm>
            <a:off x="0" y="0"/>
            <a:ext cx="12192000" cy="1498118"/>
          </a:xfrm>
          <a:prstGeom prst="rect">
            <a:avLst/>
          </a:prstGeom>
        </p:spPr>
      </p:pic>
      <p:pic>
        <p:nvPicPr>
          <p:cNvPr id="6" name="Picture 5">
            <a:extLst>
              <a:ext uri="{FF2B5EF4-FFF2-40B4-BE49-F238E27FC236}">
                <a16:creationId xmlns:a16="http://schemas.microsoft.com/office/drawing/2014/main" id="{0E901C82-0909-4CAC-9643-17A330D24186}"/>
              </a:ext>
            </a:extLst>
          </p:cNvPr>
          <p:cNvPicPr>
            <a:picLocks noChangeAspect="1"/>
          </p:cNvPicPr>
          <p:nvPr/>
        </p:nvPicPr>
        <p:blipFill>
          <a:blip r:embed="rId3"/>
          <a:stretch>
            <a:fillRect/>
          </a:stretch>
        </p:blipFill>
        <p:spPr>
          <a:xfrm>
            <a:off x="210186" y="156497"/>
            <a:ext cx="3645724" cy="1066892"/>
          </a:xfrm>
          <a:prstGeom prst="rect">
            <a:avLst/>
          </a:prstGeom>
        </p:spPr>
      </p:pic>
      <p:pic>
        <p:nvPicPr>
          <p:cNvPr id="5" name="Picture 4">
            <a:extLst>
              <a:ext uri="{FF2B5EF4-FFF2-40B4-BE49-F238E27FC236}">
                <a16:creationId xmlns:a16="http://schemas.microsoft.com/office/drawing/2014/main" id="{1235DAF5-18FD-497B-9D8E-E10A25CF049C}"/>
              </a:ext>
            </a:extLst>
          </p:cNvPr>
          <p:cNvPicPr/>
          <p:nvPr/>
        </p:nvPicPr>
        <p:blipFill>
          <a:blip r:embed="rId4"/>
          <a:stretch>
            <a:fillRect/>
          </a:stretch>
        </p:blipFill>
        <p:spPr>
          <a:xfrm>
            <a:off x="4271962" y="5791200"/>
            <a:ext cx="3648075" cy="1066800"/>
          </a:xfrm>
          <a:prstGeom prst="rect">
            <a:avLst/>
          </a:prstGeom>
        </p:spPr>
      </p:pic>
    </p:spTree>
    <p:extLst>
      <p:ext uri="{BB962C8B-B14F-4D97-AF65-F5344CB8AC3E}">
        <p14:creationId xmlns:p14="http://schemas.microsoft.com/office/powerpoint/2010/main" val="374959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8B94D-6C0A-494F-9B1D-CB56B98557F7}"/>
              </a:ext>
            </a:extLst>
          </p:cNvPr>
          <p:cNvSpPr>
            <a:spLocks noGrp="1"/>
          </p:cNvSpPr>
          <p:nvPr>
            <p:ph idx="1"/>
          </p:nvPr>
        </p:nvSpPr>
        <p:spPr>
          <a:xfrm>
            <a:off x="923042" y="1517715"/>
            <a:ext cx="10515600" cy="5589282"/>
          </a:xfrm>
        </p:spPr>
        <p:txBody>
          <a:bodyPr/>
          <a:lstStyle/>
          <a:p>
            <a:pPr marL="0" indent="0">
              <a:buNone/>
            </a:pPr>
            <a:r>
              <a:rPr lang="en-GB" sz="3600" dirty="0"/>
              <a:t>Let us begin our day together in the presence of the Lord.</a:t>
            </a:r>
          </a:p>
          <a:p>
            <a:pPr marL="0" indent="0">
              <a:buNone/>
            </a:pPr>
            <a:endParaRPr lang="en-GB" sz="4800" dirty="0"/>
          </a:p>
          <a:p>
            <a:pPr marL="0" indent="0">
              <a:buNone/>
            </a:pPr>
            <a:r>
              <a:rPr lang="en-GB" sz="4800" dirty="0"/>
              <a:t>In the name of the Father and of the Son and of the Holy Spirit. Amen</a:t>
            </a:r>
          </a:p>
        </p:txBody>
      </p:sp>
      <p:pic>
        <p:nvPicPr>
          <p:cNvPr id="4" name="Picture 3">
            <a:extLst>
              <a:ext uri="{FF2B5EF4-FFF2-40B4-BE49-F238E27FC236}">
                <a16:creationId xmlns:a16="http://schemas.microsoft.com/office/drawing/2014/main" id="{BA91A0F0-9492-4A8D-9DF5-E573A02037B9}"/>
              </a:ext>
            </a:extLst>
          </p:cNvPr>
          <p:cNvPicPr>
            <a:picLocks noChangeAspect="1"/>
          </p:cNvPicPr>
          <p:nvPr/>
        </p:nvPicPr>
        <p:blipFill>
          <a:blip r:embed="rId2"/>
          <a:stretch>
            <a:fillRect/>
          </a:stretch>
        </p:blipFill>
        <p:spPr>
          <a:xfrm>
            <a:off x="0" y="-68022"/>
            <a:ext cx="12192000" cy="1498118"/>
          </a:xfrm>
          <a:prstGeom prst="rect">
            <a:avLst/>
          </a:prstGeom>
        </p:spPr>
      </p:pic>
      <p:pic>
        <p:nvPicPr>
          <p:cNvPr id="5" name="Picture 4">
            <a:extLst>
              <a:ext uri="{FF2B5EF4-FFF2-40B4-BE49-F238E27FC236}">
                <a16:creationId xmlns:a16="http://schemas.microsoft.com/office/drawing/2014/main" id="{19FCCEF6-8A8E-4571-ABD2-0733F4D852A8}"/>
              </a:ext>
            </a:extLst>
          </p:cNvPr>
          <p:cNvPicPr>
            <a:picLocks noChangeAspect="1"/>
          </p:cNvPicPr>
          <p:nvPr/>
        </p:nvPicPr>
        <p:blipFill>
          <a:blip r:embed="rId3"/>
          <a:stretch>
            <a:fillRect/>
          </a:stretch>
        </p:blipFill>
        <p:spPr>
          <a:xfrm>
            <a:off x="332734" y="147591"/>
            <a:ext cx="3645724" cy="1066892"/>
          </a:xfrm>
          <a:prstGeom prst="rect">
            <a:avLst/>
          </a:prstGeom>
        </p:spPr>
      </p:pic>
    </p:spTree>
    <p:extLst>
      <p:ext uri="{BB962C8B-B14F-4D97-AF65-F5344CB8AC3E}">
        <p14:creationId xmlns:p14="http://schemas.microsoft.com/office/powerpoint/2010/main" val="804826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76FA8D-4333-4ABC-BB96-194875E4677E}"/>
              </a:ext>
            </a:extLst>
          </p:cNvPr>
          <p:cNvSpPr>
            <a:spLocks noGrp="1"/>
          </p:cNvSpPr>
          <p:nvPr>
            <p:ph idx="1"/>
          </p:nvPr>
        </p:nvSpPr>
        <p:spPr>
          <a:xfrm>
            <a:off x="247891" y="1825625"/>
            <a:ext cx="11745325" cy="4351338"/>
          </a:xfrm>
        </p:spPr>
        <p:txBody>
          <a:bodyPr>
            <a:normAutofit fontScale="62500" lnSpcReduction="20000"/>
          </a:bodyPr>
          <a:lstStyle/>
          <a:p>
            <a:pPr marL="0" indent="0" algn="ctr">
              <a:buNone/>
            </a:pPr>
            <a:r>
              <a:rPr lang="en-GB" sz="6000" dirty="0">
                <a:latin typeface="+mj-lt"/>
              </a:rPr>
              <a:t>This week we have thought about the importance of taking care of the world in which we live.  Let us remember that we only have one world and we need to look after it.  We also celebrated our Feast Day a little earlier as that day is tomorrow.  Remember that St Bede was a scholar and saw education as being very important.  </a:t>
            </a:r>
          </a:p>
          <a:p>
            <a:pPr marL="0" indent="0" algn="ctr">
              <a:buNone/>
            </a:pPr>
            <a:endParaRPr lang="en-GB" sz="6000" dirty="0">
              <a:latin typeface="+mj-lt"/>
            </a:endParaRPr>
          </a:p>
          <a:p>
            <a:pPr marL="0" indent="0" algn="ctr">
              <a:buNone/>
            </a:pPr>
            <a:r>
              <a:rPr lang="en-GB" sz="6000" dirty="0">
                <a:latin typeface="+mj-lt"/>
              </a:rPr>
              <a:t>Let us join together in prayer.</a:t>
            </a:r>
          </a:p>
          <a:p>
            <a:pPr marL="0" indent="0" algn="ctr">
              <a:buNone/>
            </a:pPr>
            <a:endParaRPr lang="en-GB" sz="3600" dirty="0"/>
          </a:p>
          <a:p>
            <a:pPr marL="0" indent="0" algn="ctr">
              <a:buNone/>
            </a:pPr>
            <a:endParaRPr lang="en-GB" sz="3600" dirty="0"/>
          </a:p>
        </p:txBody>
      </p:sp>
      <p:pic>
        <p:nvPicPr>
          <p:cNvPr id="4" name="Picture 3">
            <a:extLst>
              <a:ext uri="{FF2B5EF4-FFF2-40B4-BE49-F238E27FC236}">
                <a16:creationId xmlns:a16="http://schemas.microsoft.com/office/drawing/2014/main" id="{68A4BAD6-E4F4-408B-854A-19EB2F35F857}"/>
              </a:ext>
            </a:extLst>
          </p:cNvPr>
          <p:cNvPicPr>
            <a:picLocks noChangeAspect="1"/>
          </p:cNvPicPr>
          <p:nvPr/>
        </p:nvPicPr>
        <p:blipFill>
          <a:blip r:embed="rId2"/>
          <a:stretch>
            <a:fillRect/>
          </a:stretch>
        </p:blipFill>
        <p:spPr>
          <a:xfrm>
            <a:off x="0" y="0"/>
            <a:ext cx="12192000" cy="1499616"/>
          </a:xfrm>
          <a:prstGeom prst="rect">
            <a:avLst/>
          </a:prstGeom>
        </p:spPr>
      </p:pic>
      <p:pic>
        <p:nvPicPr>
          <p:cNvPr id="5" name="Picture 4">
            <a:extLst>
              <a:ext uri="{FF2B5EF4-FFF2-40B4-BE49-F238E27FC236}">
                <a16:creationId xmlns:a16="http://schemas.microsoft.com/office/drawing/2014/main" id="{5DC4D37C-0FA8-4747-805A-510839843375}"/>
              </a:ext>
            </a:extLst>
          </p:cNvPr>
          <p:cNvPicPr>
            <a:picLocks noChangeAspect="1"/>
          </p:cNvPicPr>
          <p:nvPr/>
        </p:nvPicPr>
        <p:blipFill>
          <a:blip r:embed="rId3"/>
          <a:stretch>
            <a:fillRect/>
          </a:stretch>
        </p:blipFill>
        <p:spPr>
          <a:xfrm>
            <a:off x="247892" y="147591"/>
            <a:ext cx="3645724" cy="1066892"/>
          </a:xfrm>
          <a:prstGeom prst="rect">
            <a:avLst/>
          </a:prstGeom>
        </p:spPr>
      </p:pic>
    </p:spTree>
    <p:extLst>
      <p:ext uri="{BB962C8B-B14F-4D97-AF65-F5344CB8AC3E}">
        <p14:creationId xmlns:p14="http://schemas.microsoft.com/office/powerpoint/2010/main" val="3494625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111" y="485422"/>
            <a:ext cx="10250311" cy="5940088"/>
          </a:xfrm>
          <a:prstGeom prst="rect">
            <a:avLst/>
          </a:prstGeom>
          <a:noFill/>
        </p:spPr>
        <p:txBody>
          <a:bodyPr wrap="square" rtlCol="0">
            <a:spAutoFit/>
          </a:bodyPr>
          <a:lstStyle/>
          <a:p>
            <a:r>
              <a:rPr lang="en-GB" sz="2000" dirty="0">
                <a:latin typeface="Comic Sans MS" panose="030F0702030302020204" pitchFamily="66" charset="0"/>
              </a:rPr>
              <a:t>We thank you Lord for the earth which is our home.  Help us to work together to protect the planet from harm.</a:t>
            </a:r>
          </a:p>
          <a:p>
            <a:r>
              <a:rPr lang="en-GB" sz="2000" dirty="0">
                <a:latin typeface="Comic Sans MS" panose="030F0702030302020204" pitchFamily="66" charset="0"/>
              </a:rPr>
              <a:t>Lord in your mercy</a:t>
            </a:r>
          </a:p>
          <a:p>
            <a:r>
              <a:rPr lang="en-GB" sz="2000" b="1" dirty="0">
                <a:latin typeface="Comic Sans MS" panose="030F0702030302020204" pitchFamily="66" charset="0"/>
              </a:rPr>
              <a:t>Hear our prayer.</a:t>
            </a:r>
          </a:p>
          <a:p>
            <a:endParaRPr lang="en-GB" sz="2000" dirty="0">
              <a:latin typeface="Comic Sans MS" panose="030F0702030302020204" pitchFamily="66" charset="0"/>
            </a:endParaRPr>
          </a:p>
          <a:p>
            <a:r>
              <a:rPr lang="en-GB" sz="2000" dirty="0">
                <a:latin typeface="Comic Sans MS" panose="030F0702030302020204" pitchFamily="66" charset="0"/>
              </a:rPr>
              <a:t>We thank you Lord for water which gives us life.  Help us not to waste this precious resource.</a:t>
            </a:r>
          </a:p>
          <a:p>
            <a:r>
              <a:rPr lang="en-GB" sz="2000" dirty="0">
                <a:latin typeface="Comic Sans MS" panose="030F0702030302020204" pitchFamily="66" charset="0"/>
              </a:rPr>
              <a:t>Lord in your mercy</a:t>
            </a:r>
          </a:p>
          <a:p>
            <a:r>
              <a:rPr lang="en-GB" sz="2000" b="1" dirty="0">
                <a:latin typeface="Comic Sans MS" panose="030F0702030302020204" pitchFamily="66" charset="0"/>
              </a:rPr>
              <a:t>Hear our prayer</a:t>
            </a:r>
          </a:p>
          <a:p>
            <a:endParaRPr lang="en-GB" sz="2000" dirty="0">
              <a:latin typeface="Comic Sans MS" panose="030F0702030302020204" pitchFamily="66" charset="0"/>
            </a:endParaRPr>
          </a:p>
          <a:p>
            <a:r>
              <a:rPr lang="en-GB" sz="2000" dirty="0">
                <a:latin typeface="Comic Sans MS" panose="030F0702030302020204" pitchFamily="66" charset="0"/>
              </a:rPr>
              <a:t>We thank you Lord for all the plants and creatures you have given us.  Help us to not do anything which causes them harm.</a:t>
            </a:r>
          </a:p>
          <a:p>
            <a:r>
              <a:rPr lang="en-GB" sz="2000" dirty="0">
                <a:latin typeface="Comic Sans MS" panose="030F0702030302020204" pitchFamily="66" charset="0"/>
              </a:rPr>
              <a:t>Lord in your mercy</a:t>
            </a:r>
          </a:p>
          <a:p>
            <a:r>
              <a:rPr lang="en-GB" sz="2000" b="1" dirty="0">
                <a:latin typeface="Comic Sans MS" panose="030F0702030302020204" pitchFamily="66" charset="0"/>
              </a:rPr>
              <a:t>Hear our Prayer</a:t>
            </a:r>
          </a:p>
          <a:p>
            <a:endParaRPr lang="en-GB" sz="2000" dirty="0">
              <a:latin typeface="Comic Sans MS" panose="030F0702030302020204" pitchFamily="66" charset="0"/>
            </a:endParaRPr>
          </a:p>
          <a:p>
            <a:r>
              <a:rPr lang="en-GB" sz="2000" dirty="0">
                <a:latin typeface="Comic Sans MS" panose="030F0702030302020204" pitchFamily="66" charset="0"/>
              </a:rPr>
              <a:t>We thank you Lord for all the people we share the world with.  Help us to work together to take care of each other and our home, so that no one suffers.</a:t>
            </a:r>
          </a:p>
          <a:p>
            <a:r>
              <a:rPr lang="en-GB" sz="2000" dirty="0">
                <a:latin typeface="Comic Sans MS" panose="030F0702030302020204" pitchFamily="66" charset="0"/>
              </a:rPr>
              <a:t>Lord in your mercy</a:t>
            </a:r>
          </a:p>
          <a:p>
            <a:r>
              <a:rPr lang="en-GB" sz="2000" b="1" dirty="0">
                <a:latin typeface="Comic Sans MS" panose="030F0702030302020204" pitchFamily="66" charset="0"/>
              </a:rPr>
              <a:t>Hear our prayer</a:t>
            </a:r>
            <a:r>
              <a:rPr lang="en-GB" sz="2000" dirty="0">
                <a:latin typeface="Comic Sans MS" panose="030F0702030302020204" pitchFamily="66" charset="0"/>
              </a:rPr>
              <a:t>.</a:t>
            </a:r>
          </a:p>
        </p:txBody>
      </p:sp>
    </p:spTree>
    <p:extLst>
      <p:ext uri="{BB962C8B-B14F-4D97-AF65-F5344CB8AC3E}">
        <p14:creationId xmlns:p14="http://schemas.microsoft.com/office/powerpoint/2010/main" val="416736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00BF-A9CA-4C5F-B2CC-C60CE4623407}"/>
              </a:ext>
            </a:extLst>
          </p:cNvPr>
          <p:cNvSpPr>
            <a:spLocks noGrp="1"/>
          </p:cNvSpPr>
          <p:nvPr>
            <p:ph type="title"/>
          </p:nvPr>
        </p:nvSpPr>
        <p:spPr>
          <a:xfrm>
            <a:off x="200759" y="1140802"/>
            <a:ext cx="10515600" cy="1325563"/>
          </a:xfrm>
        </p:spPr>
        <p:txBody>
          <a:bodyPr/>
          <a:lstStyle/>
          <a:p>
            <a:r>
              <a:rPr lang="en-GB" dirty="0"/>
              <a:t>Closing prayer</a:t>
            </a:r>
          </a:p>
        </p:txBody>
      </p:sp>
      <p:sp>
        <p:nvSpPr>
          <p:cNvPr id="3" name="Content Placeholder 2">
            <a:extLst>
              <a:ext uri="{FF2B5EF4-FFF2-40B4-BE49-F238E27FC236}">
                <a16:creationId xmlns:a16="http://schemas.microsoft.com/office/drawing/2014/main" id="{193A1E2A-98B4-42BD-A55B-12BB233FC58A}"/>
              </a:ext>
            </a:extLst>
          </p:cNvPr>
          <p:cNvSpPr>
            <a:spLocks noGrp="1"/>
          </p:cNvSpPr>
          <p:nvPr>
            <p:ph idx="1"/>
          </p:nvPr>
        </p:nvSpPr>
        <p:spPr>
          <a:xfrm>
            <a:off x="348618" y="2172906"/>
            <a:ext cx="11105561" cy="4351338"/>
          </a:xfrm>
        </p:spPr>
        <p:txBody>
          <a:bodyPr>
            <a:normAutofit fontScale="92500" lnSpcReduction="10000"/>
          </a:bodyPr>
          <a:lstStyle/>
          <a:p>
            <a:pPr marL="0" indent="0" algn="ctr">
              <a:buNone/>
            </a:pPr>
            <a:endParaRPr lang="en-GB" sz="3500" dirty="0">
              <a:latin typeface="+mj-lt"/>
            </a:endParaRPr>
          </a:p>
          <a:p>
            <a:pPr marL="0" indent="0">
              <a:buNone/>
            </a:pPr>
            <a:r>
              <a:rPr lang="en-GB" b="1" dirty="0">
                <a:latin typeface="Arial" panose="020B0604020202020204" pitchFamily="34" charset="0"/>
                <a:cs typeface="Arial" panose="020B0604020202020204" pitchFamily="34" charset="0"/>
              </a:rPr>
              <a:t>Our Father, who art in Heaven, hallowed be Thy name;</a:t>
            </a:r>
          </a:p>
          <a:p>
            <a:pPr marL="0" indent="0">
              <a:buNone/>
            </a:pPr>
            <a:r>
              <a:rPr lang="en-GB" b="1" dirty="0">
                <a:latin typeface="Arial" panose="020B0604020202020204" pitchFamily="34" charset="0"/>
                <a:cs typeface="Arial" panose="020B0604020202020204" pitchFamily="34" charset="0"/>
              </a:rPr>
              <a:t>Thy Kingdom come, Thy will be done, On earth as it is in Heaven.</a:t>
            </a:r>
          </a:p>
          <a:p>
            <a:pPr marL="0" indent="0">
              <a:buNone/>
            </a:pPr>
            <a:r>
              <a:rPr lang="en-GB" b="1" dirty="0">
                <a:latin typeface="Arial" panose="020B0604020202020204" pitchFamily="34" charset="0"/>
                <a:cs typeface="Arial" panose="020B0604020202020204" pitchFamily="34" charset="0"/>
              </a:rPr>
              <a:t>Give us this day our daily bread; and forgive us our trespasses.</a:t>
            </a:r>
          </a:p>
          <a:p>
            <a:pPr marL="0" indent="0">
              <a:buNone/>
            </a:pPr>
            <a:r>
              <a:rPr lang="en-GB" b="1" dirty="0">
                <a:latin typeface="Arial" panose="020B0604020202020204" pitchFamily="34" charset="0"/>
                <a:cs typeface="Arial" panose="020B0604020202020204" pitchFamily="34" charset="0"/>
              </a:rPr>
              <a:t>As we forgive those who trespass against us; and lead us not into temptation, But deliver us from evil</a:t>
            </a:r>
          </a:p>
          <a:p>
            <a:pPr marL="0" indent="0" algn="ctr">
              <a:buNone/>
            </a:pPr>
            <a:r>
              <a:rPr lang="en-GB" b="1" dirty="0">
                <a:latin typeface="Arial" panose="020B0604020202020204" pitchFamily="34" charset="0"/>
                <a:cs typeface="Arial" panose="020B0604020202020204" pitchFamily="34" charset="0"/>
              </a:rPr>
              <a:t>Amen</a:t>
            </a:r>
          </a:p>
          <a:p>
            <a:pPr marL="0" indent="0" algn="ctr">
              <a:buNone/>
            </a:pPr>
            <a:r>
              <a:rPr lang="en-GB" sz="4400" dirty="0"/>
              <a:t>St Bede,</a:t>
            </a:r>
          </a:p>
          <a:p>
            <a:pPr marL="0" indent="0" algn="ctr">
              <a:buNone/>
            </a:pPr>
            <a:r>
              <a:rPr lang="en-GB" sz="4400" dirty="0"/>
              <a:t>Pray for us</a:t>
            </a:r>
          </a:p>
          <a:p>
            <a:pPr marL="0" indent="0">
              <a:buNone/>
            </a:pPr>
            <a:endParaRPr lang="en-GB" sz="4400" dirty="0"/>
          </a:p>
        </p:txBody>
      </p:sp>
      <p:pic>
        <p:nvPicPr>
          <p:cNvPr id="4" name="Picture 3">
            <a:extLst>
              <a:ext uri="{FF2B5EF4-FFF2-40B4-BE49-F238E27FC236}">
                <a16:creationId xmlns:a16="http://schemas.microsoft.com/office/drawing/2014/main" id="{04A2BCB7-4404-40FA-A68F-B1203E8FE332}"/>
              </a:ext>
            </a:extLst>
          </p:cNvPr>
          <p:cNvPicPr>
            <a:picLocks noChangeAspect="1"/>
          </p:cNvPicPr>
          <p:nvPr/>
        </p:nvPicPr>
        <p:blipFill>
          <a:blip r:embed="rId2"/>
          <a:stretch>
            <a:fillRect/>
          </a:stretch>
        </p:blipFill>
        <p:spPr>
          <a:xfrm>
            <a:off x="0" y="-138917"/>
            <a:ext cx="12192000" cy="1499616"/>
          </a:xfrm>
          <a:prstGeom prst="rect">
            <a:avLst/>
          </a:prstGeom>
        </p:spPr>
      </p:pic>
      <p:pic>
        <p:nvPicPr>
          <p:cNvPr id="5" name="Picture 4">
            <a:extLst>
              <a:ext uri="{FF2B5EF4-FFF2-40B4-BE49-F238E27FC236}">
                <a16:creationId xmlns:a16="http://schemas.microsoft.com/office/drawing/2014/main" id="{3B617342-9DB7-4E41-9AB7-70573525518D}"/>
              </a:ext>
            </a:extLst>
          </p:cNvPr>
          <p:cNvPicPr>
            <a:picLocks noChangeAspect="1"/>
          </p:cNvPicPr>
          <p:nvPr/>
        </p:nvPicPr>
        <p:blipFill>
          <a:blip r:embed="rId3"/>
          <a:stretch>
            <a:fillRect/>
          </a:stretch>
        </p:blipFill>
        <p:spPr>
          <a:xfrm>
            <a:off x="200759" y="73910"/>
            <a:ext cx="3645724" cy="1066892"/>
          </a:xfrm>
          <a:prstGeom prst="rect">
            <a:avLst/>
          </a:prstGeom>
        </p:spPr>
      </p:pic>
    </p:spTree>
    <p:extLst>
      <p:ext uri="{BB962C8B-B14F-4D97-AF65-F5344CB8AC3E}">
        <p14:creationId xmlns:p14="http://schemas.microsoft.com/office/powerpoint/2010/main" val="1921770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D0DC-AA63-4D49-8915-E74F5198345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930E65E-C6CA-4A49-BE98-E675806AD12B}"/>
              </a:ext>
            </a:extLst>
          </p:cNvPr>
          <p:cNvSpPr>
            <a:spLocks noGrp="1"/>
          </p:cNvSpPr>
          <p:nvPr>
            <p:ph idx="1"/>
          </p:nvPr>
        </p:nvSpPr>
        <p:spPr/>
        <p:txBody>
          <a:bodyPr/>
          <a:lstStyle/>
          <a:p>
            <a:pPr marL="0" indent="0">
              <a:buNone/>
            </a:pPr>
            <a:r>
              <a:rPr lang="en-GB" sz="6000" dirty="0"/>
              <a:t>In the name of the Father and of the Son and of the Holy Spirit. Amen</a:t>
            </a:r>
          </a:p>
          <a:p>
            <a:pPr marL="0" indent="0">
              <a:buNone/>
            </a:pPr>
            <a:endParaRPr lang="en-GB" dirty="0"/>
          </a:p>
        </p:txBody>
      </p:sp>
      <p:pic>
        <p:nvPicPr>
          <p:cNvPr id="4" name="Picture 3">
            <a:extLst>
              <a:ext uri="{FF2B5EF4-FFF2-40B4-BE49-F238E27FC236}">
                <a16:creationId xmlns:a16="http://schemas.microsoft.com/office/drawing/2014/main" id="{C5301223-1479-43FF-9F39-C456205F3C8A}"/>
              </a:ext>
            </a:extLst>
          </p:cNvPr>
          <p:cNvPicPr>
            <a:picLocks noChangeAspect="1"/>
          </p:cNvPicPr>
          <p:nvPr/>
        </p:nvPicPr>
        <p:blipFill>
          <a:blip r:embed="rId2"/>
          <a:stretch>
            <a:fillRect/>
          </a:stretch>
        </p:blipFill>
        <p:spPr>
          <a:xfrm>
            <a:off x="0" y="0"/>
            <a:ext cx="12192000" cy="1499616"/>
          </a:xfrm>
          <a:prstGeom prst="rect">
            <a:avLst/>
          </a:prstGeom>
        </p:spPr>
      </p:pic>
      <p:pic>
        <p:nvPicPr>
          <p:cNvPr id="5" name="Picture 4">
            <a:extLst>
              <a:ext uri="{FF2B5EF4-FFF2-40B4-BE49-F238E27FC236}">
                <a16:creationId xmlns:a16="http://schemas.microsoft.com/office/drawing/2014/main" id="{6E56144E-E231-4EFC-8102-38C120F3C027}"/>
              </a:ext>
            </a:extLst>
          </p:cNvPr>
          <p:cNvPicPr>
            <a:picLocks noChangeAspect="1"/>
          </p:cNvPicPr>
          <p:nvPr/>
        </p:nvPicPr>
        <p:blipFill>
          <a:blip r:embed="rId3"/>
          <a:stretch>
            <a:fillRect/>
          </a:stretch>
        </p:blipFill>
        <p:spPr>
          <a:xfrm>
            <a:off x="361014" y="216362"/>
            <a:ext cx="3645724" cy="1066892"/>
          </a:xfrm>
          <a:prstGeom prst="rect">
            <a:avLst/>
          </a:prstGeom>
        </p:spPr>
      </p:pic>
    </p:spTree>
    <p:extLst>
      <p:ext uri="{BB962C8B-B14F-4D97-AF65-F5344CB8AC3E}">
        <p14:creationId xmlns:p14="http://schemas.microsoft.com/office/powerpoint/2010/main" val="43456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A854E-5432-4262-A9AD-E0B4E579F415}"/>
              </a:ext>
            </a:extLst>
          </p:cNvPr>
          <p:cNvSpPr>
            <a:spLocks noGrp="1"/>
          </p:cNvSpPr>
          <p:nvPr>
            <p:ph idx="1"/>
          </p:nvPr>
        </p:nvSpPr>
        <p:spPr>
          <a:xfrm>
            <a:off x="361014" y="1842739"/>
            <a:ext cx="11455848" cy="4351338"/>
          </a:xfrm>
        </p:spPr>
        <p:txBody>
          <a:bodyPr>
            <a:normAutofit fontScale="55000" lnSpcReduction="20000"/>
          </a:bodyPr>
          <a:lstStyle/>
          <a:p>
            <a:pPr algn="ctr"/>
            <a:r>
              <a:rPr lang="en-GB" sz="4300" dirty="0">
                <a:latin typeface="Arial" panose="020B0604020202020204" pitchFamily="34" charset="0"/>
                <a:cs typeface="Arial" panose="020B0604020202020204" pitchFamily="34" charset="0"/>
              </a:rPr>
              <a:t>This weeks theme is </a:t>
            </a:r>
            <a:r>
              <a:rPr lang="en-GB" sz="4400" dirty="0" err="1">
                <a:latin typeface="Arial" panose="020B0604020202020204" pitchFamily="34" charset="0"/>
                <a:cs typeface="Arial" panose="020B0604020202020204" pitchFamily="34" charset="0"/>
              </a:rPr>
              <a:t>Laudato</a:t>
            </a:r>
            <a:r>
              <a:rPr lang="en-GB" sz="4400" dirty="0">
                <a:latin typeface="Arial" panose="020B0604020202020204" pitchFamily="34" charset="0"/>
                <a:cs typeface="Arial" panose="020B0604020202020204" pitchFamily="34" charset="0"/>
              </a:rPr>
              <a:t> Si/Feast of St Bede</a:t>
            </a:r>
          </a:p>
          <a:p>
            <a:pPr algn="ctr"/>
            <a:endParaRPr lang="en-GB" sz="4400" b="1" dirty="0">
              <a:latin typeface="Bradley Hand ITC" panose="03070402050302030203" pitchFamily="66" charset="0"/>
            </a:endParaRPr>
          </a:p>
          <a:p>
            <a:pPr marL="0" indent="0" algn="ctr">
              <a:buNone/>
            </a:pPr>
            <a:r>
              <a:rPr lang="en-GB" dirty="0">
                <a:latin typeface="Arial" panose="020B0604020202020204" pitchFamily="34" charset="0"/>
                <a:cs typeface="Arial" panose="020B0604020202020204" pitchFamily="34" charset="0"/>
              </a:rPr>
              <a:t>In </a:t>
            </a:r>
            <a:r>
              <a:rPr lang="en-GB" dirty="0" err="1">
                <a:latin typeface="Arial" panose="020B0604020202020204" pitchFamily="34" charset="0"/>
                <a:cs typeface="Arial" panose="020B0604020202020204" pitchFamily="34" charset="0"/>
              </a:rPr>
              <a:t>Laudato</a:t>
            </a:r>
            <a:r>
              <a:rPr lang="en-GB" dirty="0">
                <a:latin typeface="Arial" panose="020B0604020202020204" pitchFamily="34" charset="0"/>
                <a:cs typeface="Arial" panose="020B0604020202020204" pitchFamily="34" charset="0"/>
              </a:rPr>
              <a:t> Si, we are urged by Pope Francis to look after the earth – Our Common Home.</a:t>
            </a:r>
          </a:p>
          <a:p>
            <a:pPr marL="0" indent="0" algn="ctr">
              <a:buNone/>
            </a:pPr>
            <a:r>
              <a:rPr lang="en-GB" dirty="0">
                <a:latin typeface="Arial" panose="020B0604020202020204" pitchFamily="34" charset="0"/>
                <a:cs typeface="Arial" panose="020B0604020202020204" pitchFamily="34" charset="0"/>
              </a:rPr>
              <a:t>God has given us the earth as our home.  It’s our common home because we share it with everyone. We are a family and like every family we need to work together to look after our home.</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rPr>
              <a:t>In the first book of the Bible, we hear how God made the whole world, from the stars in the sky to the deepest oceans.  People, land, water and mountains are all part of God’s wonderful creation and we have a responsibility to look after it all.</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rPr>
              <a:t>It is our school feast day on Saturday, so we will be taking part in a short celebration of the Word during Thursday tutor time.</a:t>
            </a:r>
          </a:p>
          <a:p>
            <a:pPr marL="0" indent="0" algn="ctr">
              <a:buNone/>
            </a:pPr>
            <a:endParaRPr lang="en-GB" dirty="0">
              <a:latin typeface="Comic Sans MS" panose="030F0702030302020204" pitchFamily="66" charset="0"/>
            </a:endParaRPr>
          </a:p>
          <a:p>
            <a:pPr marL="0" indent="0">
              <a:buNone/>
            </a:pPr>
            <a:endParaRPr lang="en-GB" sz="4300" dirty="0">
              <a:latin typeface="Arial" panose="020B0604020202020204" pitchFamily="34" charset="0"/>
              <a:cs typeface="Arial" panose="020B0604020202020204" pitchFamily="34" charset="0"/>
            </a:endParaRPr>
          </a:p>
          <a:p>
            <a:pPr marL="0" indent="0">
              <a:buNone/>
            </a:pPr>
            <a:r>
              <a:rPr lang="en-GB" sz="4300" dirty="0">
                <a:latin typeface="Arial" panose="020B0604020202020204" pitchFamily="34" charset="0"/>
                <a:cs typeface="Arial" panose="020B0604020202020204" pitchFamily="34" charset="0"/>
              </a:rPr>
              <a:t> </a:t>
            </a:r>
            <a:endParaRPr lang="en-GB" dirty="0"/>
          </a:p>
          <a:p>
            <a:pPr marL="0" indent="0">
              <a:buNone/>
            </a:pPr>
            <a:endParaRPr lang="en-GB" sz="4300" dirty="0">
              <a:latin typeface="Arial" panose="020B0604020202020204" pitchFamily="34" charset="0"/>
              <a:cs typeface="Arial" panose="020B0604020202020204" pitchFamily="34" charset="0"/>
            </a:endParaRPr>
          </a:p>
          <a:p>
            <a:pPr marL="0" indent="0">
              <a:buNone/>
            </a:pPr>
            <a:endParaRPr lang="en-GB" sz="4300" dirty="0">
              <a:latin typeface="Arial" panose="020B0604020202020204" pitchFamily="34" charset="0"/>
              <a:cs typeface="Arial" panose="020B0604020202020204" pitchFamily="34" charset="0"/>
            </a:endParaRPr>
          </a:p>
          <a:p>
            <a:pPr marL="0" indent="0">
              <a:buNone/>
            </a:pPr>
            <a:endParaRPr lang="en-GB" sz="43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44A11A6-67BD-4D68-9348-048C5EBF2A0B}"/>
              </a:ext>
            </a:extLst>
          </p:cNvPr>
          <p:cNvSpPr/>
          <p:nvPr/>
        </p:nvSpPr>
        <p:spPr>
          <a:xfrm>
            <a:off x="0" y="0"/>
            <a:ext cx="12192000" cy="14894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484CCC43-6EFA-42C7-A9B9-F9B9719A6E41}"/>
              </a:ext>
            </a:extLst>
          </p:cNvPr>
          <p:cNvPicPr>
            <a:picLocks noChangeAspect="1"/>
          </p:cNvPicPr>
          <p:nvPr/>
        </p:nvPicPr>
        <p:blipFill>
          <a:blip r:embed="rId2"/>
          <a:stretch>
            <a:fillRect/>
          </a:stretch>
        </p:blipFill>
        <p:spPr>
          <a:xfrm>
            <a:off x="361014" y="163872"/>
            <a:ext cx="3645724" cy="1066892"/>
          </a:xfrm>
          <a:prstGeom prst="rect">
            <a:avLst/>
          </a:prstGeom>
        </p:spPr>
      </p:pic>
    </p:spTree>
    <p:extLst>
      <p:ext uri="{BB962C8B-B14F-4D97-AF65-F5344CB8AC3E}">
        <p14:creationId xmlns:p14="http://schemas.microsoft.com/office/powerpoint/2010/main" val="118043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188640"/>
            <a:ext cx="7920880" cy="5947782"/>
          </a:xfrm>
          <a:prstGeom prst="rect">
            <a:avLst/>
          </a:prstGeom>
        </p:spPr>
        <p:txBody>
          <a:bodyPr wrap="square">
            <a:spAutoFit/>
          </a:bodyPr>
          <a:lstStyle/>
          <a:p>
            <a:pPr algn="ctr"/>
            <a:r>
              <a:rPr lang="en-GB" sz="3200" b="1" dirty="0">
                <a:latin typeface="Bradley Hand ITC" panose="03070402050302030203" pitchFamily="66" charset="0"/>
              </a:rPr>
              <a:t>Morning Prayer</a:t>
            </a:r>
          </a:p>
          <a:p>
            <a:pPr algn="ctr"/>
            <a:endParaRPr lang="en-GB" sz="1050" b="1" dirty="0">
              <a:latin typeface="Bradley Hand ITC" panose="03070402050302030203" pitchFamily="66" charset="0"/>
            </a:endParaRPr>
          </a:p>
          <a:p>
            <a:pPr algn="ctr"/>
            <a:r>
              <a:rPr lang="en-GB" dirty="0">
                <a:latin typeface="Segoe Print" panose="02000600000000000000" pitchFamily="2" charset="0"/>
              </a:rPr>
              <a:t>Reader:  In Pope Francis’ letter, he asks us to care for the earth by doing three things.  Live wisely, think deeply and love generously. Let us pray together using a prayer based on St Francis’ words.</a:t>
            </a:r>
          </a:p>
          <a:p>
            <a:pPr algn="ctr"/>
            <a:endParaRPr lang="en-GB" sz="1400" b="1" dirty="0">
              <a:latin typeface="Segoe Print" panose="02000600000000000000" pitchFamily="2" charset="0"/>
            </a:endParaRPr>
          </a:p>
          <a:p>
            <a:pPr algn="ctr"/>
            <a:r>
              <a:rPr lang="en-GB" sz="1600" b="1" dirty="0">
                <a:latin typeface="Segoe Print" panose="02000600000000000000" pitchFamily="2" charset="0"/>
              </a:rPr>
              <a:t>Reader: </a:t>
            </a:r>
            <a:r>
              <a:rPr lang="en-GB" sz="1600" dirty="0">
                <a:latin typeface="Segoe Print" panose="02000600000000000000" pitchFamily="2" charset="0"/>
              </a:rPr>
              <a:t>We thank you Lord for the earth which is our home.  Help us to work together to protect the planet from harm.</a:t>
            </a:r>
          </a:p>
          <a:p>
            <a:pPr algn="ctr"/>
            <a:r>
              <a:rPr lang="en-GB" sz="1600" dirty="0">
                <a:latin typeface="Segoe Print" panose="02000600000000000000" pitchFamily="2" charset="0"/>
              </a:rPr>
              <a:t>Lord in your mercy </a:t>
            </a:r>
            <a:r>
              <a:rPr lang="en-GB" sz="1600" b="1" dirty="0">
                <a:latin typeface="Segoe Print" panose="02000600000000000000" pitchFamily="2" charset="0"/>
              </a:rPr>
              <a:t>– Hear our Prayer</a:t>
            </a:r>
          </a:p>
          <a:p>
            <a:pPr algn="ctr"/>
            <a:endParaRPr lang="en-GB" sz="1600" b="1" dirty="0">
              <a:latin typeface="Segoe Print" panose="02000600000000000000" pitchFamily="2" charset="0"/>
            </a:endParaRPr>
          </a:p>
          <a:p>
            <a:pPr algn="ctr"/>
            <a:r>
              <a:rPr lang="en-GB" sz="1600" b="1" dirty="0">
                <a:latin typeface="Segoe Print" panose="02000600000000000000" pitchFamily="2" charset="0"/>
              </a:rPr>
              <a:t>Reader: </a:t>
            </a:r>
            <a:r>
              <a:rPr lang="en-GB" sz="1600" dirty="0">
                <a:latin typeface="Segoe Print" panose="02000600000000000000" pitchFamily="2" charset="0"/>
              </a:rPr>
              <a:t>We thank you Lord for water, which gives us life.  Help us not to waste this precious resource.</a:t>
            </a:r>
          </a:p>
          <a:p>
            <a:pPr algn="ctr"/>
            <a:r>
              <a:rPr lang="en-GB" sz="1600" dirty="0">
                <a:latin typeface="Segoe Print" panose="02000600000000000000" pitchFamily="2" charset="0"/>
              </a:rPr>
              <a:t>Lord in your mercy </a:t>
            </a:r>
            <a:r>
              <a:rPr lang="en-GB" sz="1600" b="1" dirty="0">
                <a:latin typeface="Segoe Print" panose="02000600000000000000" pitchFamily="2" charset="0"/>
              </a:rPr>
              <a:t>– Hear our Prayer</a:t>
            </a:r>
          </a:p>
          <a:p>
            <a:pPr algn="ctr"/>
            <a:endParaRPr lang="en-GB" sz="1400" b="1" dirty="0">
              <a:latin typeface="Segoe Print" panose="02000600000000000000" pitchFamily="2" charset="0"/>
            </a:endParaRPr>
          </a:p>
          <a:p>
            <a:pPr algn="ctr"/>
            <a:r>
              <a:rPr lang="en-GB" sz="1600" b="1" dirty="0">
                <a:latin typeface="Segoe Print" panose="02000600000000000000" pitchFamily="2" charset="0"/>
              </a:rPr>
              <a:t>Reader: </a:t>
            </a:r>
            <a:r>
              <a:rPr lang="en-GB" sz="1600" dirty="0">
                <a:latin typeface="Segoe Print" panose="02000600000000000000" pitchFamily="2" charset="0"/>
              </a:rPr>
              <a:t>We thank you Lord for all the plants and creatures you have given us.  Help us to not do anything which causes them harm.  </a:t>
            </a:r>
          </a:p>
          <a:p>
            <a:pPr algn="ctr"/>
            <a:r>
              <a:rPr lang="en-GB" sz="1600" dirty="0">
                <a:latin typeface="Segoe Print" panose="02000600000000000000" pitchFamily="2" charset="0"/>
              </a:rPr>
              <a:t>Lord in your mercy </a:t>
            </a:r>
            <a:r>
              <a:rPr lang="en-GB" sz="1600" b="1" dirty="0">
                <a:latin typeface="Segoe Print" panose="02000600000000000000" pitchFamily="2" charset="0"/>
              </a:rPr>
              <a:t>– Hear our Prayer.</a:t>
            </a:r>
          </a:p>
          <a:p>
            <a:pPr algn="ctr"/>
            <a:endParaRPr lang="en-GB" sz="1400" b="1" dirty="0">
              <a:latin typeface="Segoe Print" panose="02000600000000000000" pitchFamily="2" charset="0"/>
            </a:endParaRPr>
          </a:p>
          <a:p>
            <a:pPr algn="ctr"/>
            <a:r>
              <a:rPr lang="en-GB" sz="1600" b="1" dirty="0">
                <a:latin typeface="Segoe Print" panose="02000600000000000000" pitchFamily="2" charset="0"/>
              </a:rPr>
              <a:t>Reader: </a:t>
            </a:r>
            <a:r>
              <a:rPr lang="en-GB" sz="1600" dirty="0">
                <a:latin typeface="Segoe Print" panose="02000600000000000000" pitchFamily="2" charset="0"/>
              </a:rPr>
              <a:t>We thank you Lord for all the people we share the world with.  Help us to work together to take care of each other and our home, so that no one suffers.</a:t>
            </a:r>
          </a:p>
          <a:p>
            <a:pPr algn="ctr"/>
            <a:r>
              <a:rPr lang="en-GB" sz="1600" dirty="0">
                <a:latin typeface="Segoe Print" panose="02000600000000000000" pitchFamily="2" charset="0"/>
              </a:rPr>
              <a:t>Lord in your mercy </a:t>
            </a:r>
            <a:r>
              <a:rPr lang="en-GB" sz="1600" b="1" dirty="0">
                <a:latin typeface="Segoe Print" panose="02000600000000000000" pitchFamily="2" charset="0"/>
              </a:rPr>
              <a:t>– Hear our Prayer.</a:t>
            </a:r>
          </a:p>
        </p:txBody>
      </p:sp>
    </p:spTree>
    <p:extLst>
      <p:ext uri="{BB962C8B-B14F-4D97-AF65-F5344CB8AC3E}">
        <p14:creationId xmlns:p14="http://schemas.microsoft.com/office/powerpoint/2010/main" val="235858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D0DC-AA63-4D49-8915-E74F5198345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930E65E-C6CA-4A49-BE98-E675806AD12B}"/>
              </a:ext>
            </a:extLst>
          </p:cNvPr>
          <p:cNvSpPr>
            <a:spLocks noGrp="1"/>
          </p:cNvSpPr>
          <p:nvPr>
            <p:ph idx="1"/>
          </p:nvPr>
        </p:nvSpPr>
        <p:spPr/>
        <p:txBody>
          <a:bodyPr/>
          <a:lstStyle/>
          <a:p>
            <a:pPr marL="0" indent="0">
              <a:buNone/>
            </a:pPr>
            <a:r>
              <a:rPr lang="en-GB" sz="6000" dirty="0">
                <a:latin typeface="Arial" panose="020B0604020202020204" pitchFamily="34" charset="0"/>
                <a:cs typeface="Arial" panose="020B0604020202020204" pitchFamily="34" charset="0"/>
              </a:rPr>
              <a:t>In the name of the Father and of the Son and of the Holy Spirit. Amen</a:t>
            </a:r>
          </a:p>
          <a:p>
            <a:pPr marL="0" indent="0">
              <a:buNone/>
            </a:pPr>
            <a:endParaRPr lang="en-GB" dirty="0"/>
          </a:p>
        </p:txBody>
      </p:sp>
      <p:pic>
        <p:nvPicPr>
          <p:cNvPr id="4" name="Picture 3">
            <a:extLst>
              <a:ext uri="{FF2B5EF4-FFF2-40B4-BE49-F238E27FC236}">
                <a16:creationId xmlns:a16="http://schemas.microsoft.com/office/drawing/2014/main" id="{C5301223-1479-43FF-9F39-C456205F3C8A}"/>
              </a:ext>
            </a:extLst>
          </p:cNvPr>
          <p:cNvPicPr>
            <a:picLocks noChangeAspect="1"/>
          </p:cNvPicPr>
          <p:nvPr/>
        </p:nvPicPr>
        <p:blipFill>
          <a:blip r:embed="rId2"/>
          <a:stretch>
            <a:fillRect/>
          </a:stretch>
        </p:blipFill>
        <p:spPr>
          <a:xfrm>
            <a:off x="0" y="0"/>
            <a:ext cx="12192000" cy="1499616"/>
          </a:xfrm>
          <a:prstGeom prst="rect">
            <a:avLst/>
          </a:prstGeom>
        </p:spPr>
      </p:pic>
      <p:pic>
        <p:nvPicPr>
          <p:cNvPr id="5" name="Picture 4">
            <a:extLst>
              <a:ext uri="{FF2B5EF4-FFF2-40B4-BE49-F238E27FC236}">
                <a16:creationId xmlns:a16="http://schemas.microsoft.com/office/drawing/2014/main" id="{6E56144E-E231-4EFC-8102-38C120F3C027}"/>
              </a:ext>
            </a:extLst>
          </p:cNvPr>
          <p:cNvPicPr>
            <a:picLocks noChangeAspect="1"/>
          </p:cNvPicPr>
          <p:nvPr/>
        </p:nvPicPr>
        <p:blipFill>
          <a:blip r:embed="rId3"/>
          <a:stretch>
            <a:fillRect/>
          </a:stretch>
        </p:blipFill>
        <p:spPr>
          <a:xfrm>
            <a:off x="361014" y="216362"/>
            <a:ext cx="3645724" cy="1066892"/>
          </a:xfrm>
          <a:prstGeom prst="rect">
            <a:avLst/>
          </a:prstGeom>
        </p:spPr>
      </p:pic>
    </p:spTree>
    <p:extLst>
      <p:ext uri="{BB962C8B-B14F-4D97-AF65-F5344CB8AC3E}">
        <p14:creationId xmlns:p14="http://schemas.microsoft.com/office/powerpoint/2010/main" val="143809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2950" y="1613333"/>
            <a:ext cx="7920880" cy="320087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Tuesday 21</a:t>
            </a:r>
            <a:r>
              <a:rPr lang="en-GB" sz="4000" baseline="30000" dirty="0">
                <a:latin typeface="Arial" panose="020B0604020202020204" pitchFamily="34" charset="0"/>
                <a:cs typeface="Arial" panose="020B0604020202020204" pitchFamily="34" charset="0"/>
              </a:rPr>
              <a:t>st</a:t>
            </a:r>
            <a:r>
              <a:rPr lang="en-GB" sz="4000" dirty="0">
                <a:latin typeface="Arial" panose="020B0604020202020204" pitchFamily="34" charset="0"/>
                <a:cs typeface="Arial" panose="020B0604020202020204" pitchFamily="34" charset="0"/>
              </a:rPr>
              <a:t> May</a:t>
            </a: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Faith ~ Excellence ~ Determination</a:t>
            </a:r>
          </a:p>
          <a:p>
            <a:pPr algn="ctr"/>
            <a:endParaRPr lang="en-GB" sz="3600" b="1" dirty="0">
              <a:latin typeface="Arial" panose="020B0604020202020204" pitchFamily="34" charset="0"/>
              <a:cs typeface="Arial" panose="020B0604020202020204" pitchFamily="34" charset="0"/>
            </a:endParaRPr>
          </a:p>
          <a:p>
            <a:pPr algn="ctr"/>
            <a:r>
              <a:rPr lang="en-GB" sz="3600" dirty="0" err="1">
                <a:latin typeface="Arial" panose="020B0604020202020204" pitchFamily="34" charset="0"/>
                <a:cs typeface="Arial" panose="020B0604020202020204" pitchFamily="34" charset="0"/>
              </a:rPr>
              <a:t>Laudato</a:t>
            </a:r>
            <a:r>
              <a:rPr lang="en-GB" sz="3600" dirty="0">
                <a:latin typeface="Arial" panose="020B0604020202020204" pitchFamily="34" charset="0"/>
                <a:cs typeface="Arial" panose="020B0604020202020204" pitchFamily="34" charset="0"/>
              </a:rPr>
              <a:t> Si/Feast of St Bede</a:t>
            </a:r>
            <a:endParaRPr lang="en-GB" sz="3600" b="1" dirty="0">
              <a:latin typeface="Bradley Hand ITC" panose="03070402050302030203" pitchFamily="66" charset="0"/>
            </a:endParaRPr>
          </a:p>
          <a:p>
            <a:pPr algn="ctr"/>
            <a:endParaRPr lang="en-GB" sz="3600" b="1" dirty="0">
              <a:latin typeface="Bradley Hand ITC" panose="03070402050302030203" pitchFamily="66" charset="0"/>
            </a:endParaRPr>
          </a:p>
        </p:txBody>
      </p:sp>
      <p:pic>
        <p:nvPicPr>
          <p:cNvPr id="3" name="Picture 2"/>
          <p:cNvPicPr/>
          <p:nvPr/>
        </p:nvPicPr>
        <p:blipFill>
          <a:blip r:embed="rId2"/>
          <a:stretch>
            <a:fillRect/>
          </a:stretch>
        </p:blipFill>
        <p:spPr>
          <a:xfrm>
            <a:off x="4271962" y="5791200"/>
            <a:ext cx="3648075" cy="1066800"/>
          </a:xfrm>
          <a:prstGeom prst="rect">
            <a:avLst/>
          </a:prstGeom>
        </p:spPr>
      </p:pic>
      <p:pic>
        <p:nvPicPr>
          <p:cNvPr id="4" name="Picture 3">
            <a:extLst>
              <a:ext uri="{FF2B5EF4-FFF2-40B4-BE49-F238E27FC236}">
                <a16:creationId xmlns:a16="http://schemas.microsoft.com/office/drawing/2014/main" id="{D9D63EB6-0CEF-4911-9374-7AE8F30BF002}"/>
              </a:ext>
            </a:extLst>
          </p:cNvPr>
          <p:cNvPicPr>
            <a:picLocks noChangeAspect="1"/>
          </p:cNvPicPr>
          <p:nvPr/>
        </p:nvPicPr>
        <p:blipFill>
          <a:blip r:embed="rId3"/>
          <a:stretch>
            <a:fillRect/>
          </a:stretch>
        </p:blipFill>
        <p:spPr>
          <a:xfrm>
            <a:off x="0" y="0"/>
            <a:ext cx="12192000" cy="1498118"/>
          </a:xfrm>
          <a:prstGeom prst="rect">
            <a:avLst/>
          </a:prstGeom>
        </p:spPr>
      </p:pic>
      <p:pic>
        <p:nvPicPr>
          <p:cNvPr id="6" name="Picture 5">
            <a:extLst>
              <a:ext uri="{FF2B5EF4-FFF2-40B4-BE49-F238E27FC236}">
                <a16:creationId xmlns:a16="http://schemas.microsoft.com/office/drawing/2014/main" id="{0E901C82-0909-4CAC-9643-17A330D24186}"/>
              </a:ext>
            </a:extLst>
          </p:cNvPr>
          <p:cNvPicPr>
            <a:picLocks noChangeAspect="1"/>
          </p:cNvPicPr>
          <p:nvPr/>
        </p:nvPicPr>
        <p:blipFill>
          <a:blip r:embed="rId4"/>
          <a:stretch>
            <a:fillRect/>
          </a:stretch>
        </p:blipFill>
        <p:spPr>
          <a:xfrm>
            <a:off x="210186" y="156497"/>
            <a:ext cx="3645724" cy="1066892"/>
          </a:xfrm>
          <a:prstGeom prst="rect">
            <a:avLst/>
          </a:prstGeom>
        </p:spPr>
      </p:pic>
    </p:spTree>
    <p:extLst>
      <p:ext uri="{BB962C8B-B14F-4D97-AF65-F5344CB8AC3E}">
        <p14:creationId xmlns:p14="http://schemas.microsoft.com/office/powerpoint/2010/main" val="61161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851" y="1613333"/>
            <a:ext cx="9678573" cy="3570208"/>
          </a:xfrm>
          <a:prstGeom prst="rect">
            <a:avLst/>
          </a:prstGeom>
          <a:noFill/>
        </p:spPr>
        <p:txBody>
          <a:bodyPr wrap="square" rtlCol="0">
            <a:spAutoFit/>
          </a:bodyPr>
          <a:lstStyle/>
          <a:p>
            <a:pPr algn="ctr"/>
            <a:r>
              <a:rPr lang="en-GB" sz="4000" b="1" dirty="0">
                <a:latin typeface="Arial" panose="020B0604020202020204" pitchFamily="34" charset="0"/>
                <a:cs typeface="Arial" panose="020B0604020202020204" pitchFamily="34" charset="0"/>
              </a:rPr>
              <a:t>Mission Statement</a:t>
            </a:r>
          </a:p>
          <a:p>
            <a:endParaRPr lang="en-GB"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With the Lord’s help, we are united in </a:t>
            </a:r>
            <a:r>
              <a:rPr lang="en-GB" sz="3200" b="1" dirty="0">
                <a:latin typeface="Arial" panose="020B0604020202020204" pitchFamily="34" charset="0"/>
                <a:cs typeface="Arial" panose="020B0604020202020204" pitchFamily="34" charset="0"/>
              </a:rPr>
              <a:t>faith</a:t>
            </a:r>
            <a:r>
              <a:rPr lang="en-GB" sz="3200" dirty="0">
                <a:latin typeface="Arial" panose="020B0604020202020204" pitchFamily="34" charset="0"/>
                <a:cs typeface="Arial" panose="020B0604020202020204" pitchFamily="34" charset="0"/>
              </a:rPr>
              <a:t>, we strive for success and </a:t>
            </a:r>
            <a:r>
              <a:rPr lang="en-GB" sz="3200" b="1" dirty="0">
                <a:latin typeface="Arial" panose="020B0604020202020204" pitchFamily="34" charset="0"/>
                <a:cs typeface="Arial" panose="020B0604020202020204" pitchFamily="34" charset="0"/>
              </a:rPr>
              <a:t>excellence</a:t>
            </a:r>
            <a:r>
              <a:rPr lang="en-GB" sz="3200" dirty="0">
                <a:latin typeface="Arial" panose="020B0604020202020204" pitchFamily="34" charset="0"/>
                <a:cs typeface="Arial" panose="020B0604020202020204" pitchFamily="34" charset="0"/>
              </a:rPr>
              <a:t>, we are </a:t>
            </a:r>
            <a:r>
              <a:rPr lang="en-GB" sz="3200" b="1" dirty="0">
                <a:latin typeface="Arial" panose="020B0604020202020204" pitchFamily="34" charset="0"/>
                <a:cs typeface="Arial" panose="020B0604020202020204" pitchFamily="34" charset="0"/>
              </a:rPr>
              <a:t>determined</a:t>
            </a:r>
            <a:r>
              <a:rPr lang="en-GB" sz="3200" dirty="0">
                <a:latin typeface="Arial" panose="020B0604020202020204" pitchFamily="34" charset="0"/>
                <a:cs typeface="Arial" panose="020B0604020202020204" pitchFamily="34" charset="0"/>
              </a:rPr>
              <a:t> to be the best that we can be.</a:t>
            </a: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Faith ~ Excellence ~ Determination</a:t>
            </a:r>
            <a:endParaRPr lang="en-GB" sz="3600" dirty="0">
              <a:latin typeface="Arial" panose="020B0604020202020204" pitchFamily="34" charset="0"/>
              <a:cs typeface="Arial" panose="020B0604020202020204" pitchFamily="34" charset="0"/>
            </a:endParaRPr>
          </a:p>
        </p:txBody>
      </p:sp>
      <p:pic>
        <p:nvPicPr>
          <p:cNvPr id="3" name="Picture 2"/>
          <p:cNvPicPr/>
          <p:nvPr/>
        </p:nvPicPr>
        <p:blipFill>
          <a:blip r:embed="rId2"/>
          <a:stretch>
            <a:fillRect/>
          </a:stretch>
        </p:blipFill>
        <p:spPr>
          <a:xfrm>
            <a:off x="4271962" y="5791200"/>
            <a:ext cx="3648075" cy="1066800"/>
          </a:xfrm>
          <a:prstGeom prst="rect">
            <a:avLst/>
          </a:prstGeom>
        </p:spPr>
      </p:pic>
      <p:pic>
        <p:nvPicPr>
          <p:cNvPr id="4" name="Picture 3">
            <a:extLst>
              <a:ext uri="{FF2B5EF4-FFF2-40B4-BE49-F238E27FC236}">
                <a16:creationId xmlns:a16="http://schemas.microsoft.com/office/drawing/2014/main" id="{D9D63EB6-0CEF-4911-9374-7AE8F30BF002}"/>
              </a:ext>
            </a:extLst>
          </p:cNvPr>
          <p:cNvPicPr>
            <a:picLocks noChangeAspect="1"/>
          </p:cNvPicPr>
          <p:nvPr/>
        </p:nvPicPr>
        <p:blipFill>
          <a:blip r:embed="rId3"/>
          <a:stretch>
            <a:fillRect/>
          </a:stretch>
        </p:blipFill>
        <p:spPr>
          <a:xfrm>
            <a:off x="0" y="0"/>
            <a:ext cx="12192000" cy="1498118"/>
          </a:xfrm>
          <a:prstGeom prst="rect">
            <a:avLst/>
          </a:prstGeom>
        </p:spPr>
      </p:pic>
      <p:pic>
        <p:nvPicPr>
          <p:cNvPr id="6" name="Picture 5">
            <a:extLst>
              <a:ext uri="{FF2B5EF4-FFF2-40B4-BE49-F238E27FC236}">
                <a16:creationId xmlns:a16="http://schemas.microsoft.com/office/drawing/2014/main" id="{0E901C82-0909-4CAC-9643-17A330D24186}"/>
              </a:ext>
            </a:extLst>
          </p:cNvPr>
          <p:cNvPicPr>
            <a:picLocks noChangeAspect="1"/>
          </p:cNvPicPr>
          <p:nvPr/>
        </p:nvPicPr>
        <p:blipFill>
          <a:blip r:embed="rId4"/>
          <a:stretch>
            <a:fillRect/>
          </a:stretch>
        </p:blipFill>
        <p:spPr>
          <a:xfrm>
            <a:off x="210186" y="156497"/>
            <a:ext cx="3645724" cy="1066892"/>
          </a:xfrm>
          <a:prstGeom prst="rect">
            <a:avLst/>
          </a:prstGeom>
        </p:spPr>
      </p:pic>
    </p:spTree>
    <p:extLst>
      <p:ext uri="{BB962C8B-B14F-4D97-AF65-F5344CB8AC3E}">
        <p14:creationId xmlns:p14="http://schemas.microsoft.com/office/powerpoint/2010/main" val="407610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8B94D-6C0A-494F-9B1D-CB56B98557F7}"/>
              </a:ext>
            </a:extLst>
          </p:cNvPr>
          <p:cNvSpPr>
            <a:spLocks noGrp="1"/>
          </p:cNvSpPr>
          <p:nvPr>
            <p:ph idx="1"/>
          </p:nvPr>
        </p:nvSpPr>
        <p:spPr>
          <a:xfrm>
            <a:off x="923042" y="1517715"/>
            <a:ext cx="10515600" cy="5589282"/>
          </a:xfrm>
        </p:spPr>
        <p:txBody>
          <a:bodyPr/>
          <a:lstStyle/>
          <a:p>
            <a:pPr marL="0" indent="0">
              <a:buNone/>
            </a:pPr>
            <a:r>
              <a:rPr lang="en-GB" sz="3600" dirty="0">
                <a:latin typeface="Arial" panose="020B0604020202020204" pitchFamily="34" charset="0"/>
                <a:cs typeface="Arial" panose="020B0604020202020204" pitchFamily="34" charset="0"/>
              </a:rPr>
              <a:t>We take a few moments of stillness to ready our hearts and minds. </a:t>
            </a:r>
          </a:p>
          <a:p>
            <a:pPr marL="0" indent="0">
              <a:buNone/>
            </a:pPr>
            <a:endParaRPr lang="en-GB" sz="48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In the name of the Father and of the Son and of the Holy Spirit. Amen</a:t>
            </a:r>
          </a:p>
        </p:txBody>
      </p:sp>
      <p:pic>
        <p:nvPicPr>
          <p:cNvPr id="4" name="Picture 3">
            <a:extLst>
              <a:ext uri="{FF2B5EF4-FFF2-40B4-BE49-F238E27FC236}">
                <a16:creationId xmlns:a16="http://schemas.microsoft.com/office/drawing/2014/main" id="{BA91A0F0-9492-4A8D-9DF5-E573A02037B9}"/>
              </a:ext>
            </a:extLst>
          </p:cNvPr>
          <p:cNvPicPr>
            <a:picLocks noChangeAspect="1"/>
          </p:cNvPicPr>
          <p:nvPr/>
        </p:nvPicPr>
        <p:blipFill>
          <a:blip r:embed="rId2"/>
          <a:stretch>
            <a:fillRect/>
          </a:stretch>
        </p:blipFill>
        <p:spPr>
          <a:xfrm>
            <a:off x="0" y="-68022"/>
            <a:ext cx="12192000" cy="1498118"/>
          </a:xfrm>
          <a:prstGeom prst="rect">
            <a:avLst/>
          </a:prstGeom>
        </p:spPr>
      </p:pic>
      <p:pic>
        <p:nvPicPr>
          <p:cNvPr id="5" name="Picture 4">
            <a:extLst>
              <a:ext uri="{FF2B5EF4-FFF2-40B4-BE49-F238E27FC236}">
                <a16:creationId xmlns:a16="http://schemas.microsoft.com/office/drawing/2014/main" id="{19FCCEF6-8A8E-4571-ABD2-0733F4D852A8}"/>
              </a:ext>
            </a:extLst>
          </p:cNvPr>
          <p:cNvPicPr>
            <a:picLocks noChangeAspect="1"/>
          </p:cNvPicPr>
          <p:nvPr/>
        </p:nvPicPr>
        <p:blipFill>
          <a:blip r:embed="rId3"/>
          <a:stretch>
            <a:fillRect/>
          </a:stretch>
        </p:blipFill>
        <p:spPr>
          <a:xfrm>
            <a:off x="332734" y="147591"/>
            <a:ext cx="3645724" cy="1066892"/>
          </a:xfrm>
          <a:prstGeom prst="rect">
            <a:avLst/>
          </a:prstGeom>
        </p:spPr>
      </p:pic>
    </p:spTree>
    <p:extLst>
      <p:ext uri="{BB962C8B-B14F-4D97-AF65-F5344CB8AC3E}">
        <p14:creationId xmlns:p14="http://schemas.microsoft.com/office/powerpoint/2010/main" val="1309360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cbf6fcd-a56e-40ab-92f5-ea8387f0b4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C6C4ECE2C94C4CA14E2D6545A1AF21" ma:contentTypeVersion="15" ma:contentTypeDescription="Create a new document." ma:contentTypeScope="" ma:versionID="3d56df6899182334b3fbf8ea6b0a61d9">
  <xsd:schema xmlns:xsd="http://www.w3.org/2001/XMLSchema" xmlns:xs="http://www.w3.org/2001/XMLSchema" xmlns:p="http://schemas.microsoft.com/office/2006/metadata/properties" xmlns:ns3="acbf6fcd-a56e-40ab-92f5-ea8387f0b4f9" xmlns:ns4="886585d9-04df-4862-993f-de22c84d00b8" targetNamespace="http://schemas.microsoft.com/office/2006/metadata/properties" ma:root="true" ma:fieldsID="f1ac4c4f0d8830a5d34bef18cd4279b5" ns3:_="" ns4:_="">
    <xsd:import namespace="acbf6fcd-a56e-40ab-92f5-ea8387f0b4f9"/>
    <xsd:import namespace="886585d9-04df-4862-993f-de22c84d0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f6fcd-a56e-40ab-92f5-ea8387f0b4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6585d9-04df-4862-993f-de22c84d0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1B05C-3354-48E2-86D3-50DF5CAAB4C8}">
  <ds:schemaRefs>
    <ds:schemaRef ds:uri="http://schemas.microsoft.com/sharepoint/v3/contenttype/forms"/>
  </ds:schemaRefs>
</ds:datastoreItem>
</file>

<file path=customXml/itemProps2.xml><?xml version="1.0" encoding="utf-8"?>
<ds:datastoreItem xmlns:ds="http://schemas.openxmlformats.org/officeDocument/2006/customXml" ds:itemID="{57B192D0-17C2-4ED0-9153-794206B9CFF7}">
  <ds:schemaRefs>
    <ds:schemaRef ds:uri="http://purl.org/dc/elements/1.1/"/>
    <ds:schemaRef ds:uri="http://schemas.microsoft.com/office/2006/metadata/properties"/>
    <ds:schemaRef ds:uri="http://schemas.openxmlformats.org/package/2006/metadata/core-properties"/>
    <ds:schemaRef ds:uri="886585d9-04df-4862-993f-de22c84d00b8"/>
    <ds:schemaRef ds:uri="http://purl.org/dc/terms/"/>
    <ds:schemaRef ds:uri="http://schemas.microsoft.com/office/infopath/2007/PartnerControls"/>
    <ds:schemaRef ds:uri="http://schemas.microsoft.com/office/2006/documentManagement/types"/>
    <ds:schemaRef ds:uri="acbf6fcd-a56e-40ab-92f5-ea8387f0b4f9"/>
    <ds:schemaRef ds:uri="http://www.w3.org/XML/1998/namespace"/>
    <ds:schemaRef ds:uri="http://purl.org/dc/dcmitype/"/>
  </ds:schemaRefs>
</ds:datastoreItem>
</file>

<file path=customXml/itemProps3.xml><?xml version="1.0" encoding="utf-8"?>
<ds:datastoreItem xmlns:ds="http://schemas.openxmlformats.org/officeDocument/2006/customXml" ds:itemID="{2C7068D7-6339-4AB9-95D7-F2B80D843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f6fcd-a56e-40ab-92f5-ea8387f0b4f9"/>
    <ds:schemaRef ds:uri="886585d9-04df-4862-993f-de22c84d0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7105</TotalTime>
  <Words>2207</Words>
  <Application>Microsoft Office PowerPoint</Application>
  <PresentationFormat>Widescreen</PresentationFormat>
  <Paragraphs>218</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Bradley Hand ITC</vt:lpstr>
      <vt:lpstr>Calibri</vt:lpstr>
      <vt:lpstr>Calibri Light</vt:lpstr>
      <vt:lpstr>Comic Sans MS</vt:lpstr>
      <vt:lpstr>Lato</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Prayer</vt:lpstr>
      <vt:lpstr>PowerPoint Presentation</vt:lpstr>
      <vt:lpstr>PowerPoint Presentation</vt:lpstr>
      <vt:lpstr>PowerPoint Presentation</vt:lpstr>
      <vt:lpstr>PowerPoint Presentation</vt:lpstr>
      <vt:lpstr>PowerPoint Presentation</vt:lpstr>
      <vt:lpstr>Opening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20th April 2023</dc:title>
  <dc:creator>Liz Boylan</dc:creator>
  <cp:lastModifiedBy>Oonagh Balls</cp:lastModifiedBy>
  <cp:revision>253</cp:revision>
  <dcterms:created xsi:type="dcterms:W3CDTF">2023-04-19T15:11:51Z</dcterms:created>
  <dcterms:modified xsi:type="dcterms:W3CDTF">2024-05-14T12:38:56Z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0x010100DAC6C4ECE2C94C4CA14E2D6545A1AF21</vt:lpwstr>
  </property>
</Properties>
</file>